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customXml/itemProps13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customXml/itemProps6.xml" ContentType="application/vnd.openxmlformats-officedocument.customXmlPropertie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customXml/itemProps18.xml" ContentType="application/vnd.openxmlformats-officedocument.customXmlProperties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customXml/itemProps14.xml" ContentType="application/vnd.openxmlformats-officedocument.customXmlPropertie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customXml/itemProps10.xml" ContentType="application/vnd.openxmlformats-officedocument.customXmlPropertie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customXml/itemProps9.xml" ContentType="application/vnd.openxmlformats-officedocument.customXmlPropertie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customXml/itemProps7.xml" ContentType="application/vnd.openxmlformats-officedocument.customXmlPropertie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customXml/itemProps5.xml" ContentType="application/vnd.openxmlformats-officedocument.customXmlProperties+xml"/>
  <Override PartName="/customXml/itemProps17.xml" ContentType="application/vnd.openxmlformats-officedocument.customXmlProperties+xml"/>
  <Override PartName="/customXml/itemProps19.xml" ContentType="application/vnd.openxmlformats-officedocument.customXmlProperties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15.xml" ContentType="application/vnd.openxmlformats-officedocument.customXml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customXml/itemProps11.xml" ContentType="application/vnd.openxmlformats-officedocument.customXmlPropertie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customXml/itemProps8.xml" ContentType="application/vnd.openxmlformats-officedocument.customXml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customXml/itemProps4.xml" ContentType="application/vnd.openxmlformats-officedocument.customXmlPropertie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customXml/itemProps16.xml" ContentType="application/vnd.openxmlformats-officedocument.customXmlPropertie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customXml/itemProps12.xml" ContentType="application/vnd.openxmlformats-officedocument.customXmlPropertie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20"/>
  </p:sldMasterIdLst>
  <p:notesMasterIdLst>
    <p:notesMasterId r:id="rId26"/>
  </p:notesMasterIdLst>
  <p:handoutMasterIdLst>
    <p:handoutMasterId r:id="rId27"/>
  </p:handoutMasterIdLst>
  <p:sldIdLst>
    <p:sldId id="902" r:id="rId21"/>
    <p:sldId id="934" r:id="rId22"/>
    <p:sldId id="909" r:id="rId23"/>
    <p:sldId id="935" r:id="rId24"/>
    <p:sldId id="898" r:id="rId25"/>
  </p:sldIdLst>
  <p:sldSz cx="12198350" cy="6858000"/>
  <p:notesSz cx="7099300" cy="10234613"/>
  <p:custDataLst>
    <p:custData r:id="rId15"/>
    <p:tags r:id="rId28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84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2432">
          <p15:clr>
            <a:srgbClr val="A4A3A4"/>
          </p15:clr>
        </p15:guide>
        <p15:guide id="4" orient="horz" pos="2341">
          <p15:clr>
            <a:srgbClr val="A4A3A4"/>
          </p15:clr>
        </p15:guide>
        <p15:guide id="5" orient="horz" pos="890">
          <p15:clr>
            <a:srgbClr val="A4A3A4"/>
          </p15:clr>
        </p15:guide>
        <p15:guide id="6" orient="horz" pos="210">
          <p15:clr>
            <a:srgbClr val="A4A3A4"/>
          </p15:clr>
        </p15:guide>
        <p15:guide id="7" pos="395">
          <p15:clr>
            <a:srgbClr val="A4A3A4"/>
          </p15:clr>
        </p15:guide>
        <p15:guide id="8" pos="3842">
          <p15:clr>
            <a:srgbClr val="A4A3A4"/>
          </p15:clr>
        </p15:guide>
        <p15:guide id="9" pos="3933">
          <p15:clr>
            <a:srgbClr val="A4A3A4"/>
          </p15:clr>
        </p15:guide>
        <p15:guide id="10" pos="7380">
          <p15:clr>
            <a:srgbClr val="A4A3A4"/>
          </p15:clr>
        </p15:guide>
        <p15:guide id="11" pos="556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DFDFC"/>
    <a:srgbClr val="FDFDFD"/>
    <a:srgbClr val="FDFEFD"/>
    <a:srgbClr val="FEFDFD"/>
    <a:srgbClr val="FEFEFD"/>
    <a:srgbClr val="FEFEFE"/>
    <a:srgbClr val="FEFFFE"/>
    <a:srgbClr val="FFFEFE"/>
    <a:srgbClr val="FFFFFE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8068" autoAdjust="0"/>
  </p:normalViewPr>
  <p:slideViewPr>
    <p:cSldViewPr snapToObjects="1" showGuides="1">
      <p:cViewPr>
        <p:scale>
          <a:sx n="90" d="100"/>
          <a:sy n="90" d="100"/>
        </p:scale>
        <p:origin x="-1146" y="-684"/>
      </p:cViewPr>
      <p:guideLst>
        <p:guide orient="horz" pos="3884"/>
        <p:guide orient="horz" pos="618"/>
        <p:guide orient="horz" pos="2432"/>
        <p:guide orient="horz" pos="2341"/>
        <p:guide orient="horz" pos="890"/>
        <p:guide orient="horz" pos="210"/>
        <p:guide pos="395"/>
        <p:guide pos="3842"/>
        <p:guide pos="3933"/>
        <p:guide pos="7380"/>
        <p:guide pos="55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76" d="100"/>
          <a:sy n="76" d="100"/>
        </p:scale>
        <p:origin x="2982" y="120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5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Master" Target="slideMasters/slideMaster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4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3.xml"/><Relationship Id="rId28" Type="http://schemas.openxmlformats.org/officeDocument/2006/relationships/tags" Target="tags/tag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2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7099300" cy="698500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fld id="{D3BDDBB2-9557-45F7-A460-210DD171D703}" type="datetime1">
              <a:rPr lang="ru-RU" smtClean="0">
                <a:latin typeface="Arial" pitchFamily="34" charset="0"/>
              </a:rPr>
              <a:pPr/>
              <a:t>05.08.2019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82163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682163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Handout </a:t>
            </a:r>
            <a:fld id="{BFC713D8-7968-482B-A79F-9C586FE5053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17232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32480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441737D3-00DB-4588-B518-075E3A1C2F06}" type="datetime1">
              <a:rPr lang="ru-RU" smtClean="0"/>
              <a:pPr/>
              <a:t>05.08.2019</a:t>
            </a:fld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466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8125" y="4822825"/>
            <a:ext cx="662305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82163"/>
            <a:ext cx="3249613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682163"/>
            <a:ext cx="32480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387789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41737D3-00DB-4588-B518-075E3A1C2F06}" type="datetime1">
              <a:rPr lang="ru-RU" smtClean="0"/>
              <a:pPr/>
              <a:t>05.08.2019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</a:t>
            </a:fld>
            <a:endParaRPr lang="de-DE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41737D3-00DB-4588-B518-075E3A1C2F06}" type="datetime1">
              <a:rPr lang="ru-RU" smtClean="0"/>
              <a:pPr/>
              <a:t>05.08.2019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2</a:t>
            </a:fld>
            <a:endParaRPr lang="de-DE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4662" cy="3836988"/>
          </a:xfrm>
          <a:noFill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E3CA87F-67DA-42B9-9BA0-FA705BDCCE76}" type="datetime1">
              <a:rPr lang="ru-RU" smtClean="0"/>
              <a:pPr/>
              <a:t>05.08.2019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3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3789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4662" cy="3836988"/>
          </a:xfrm>
          <a:noFill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E3CA87F-67DA-42B9-9BA0-FA705BDCCE76}" type="datetime1">
              <a:rPr lang="ru-RU" smtClean="0"/>
              <a:pPr/>
              <a:t>05.08.2019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4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3789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753EA9-0F95-40F9-8CC4-FBDB8DC7B10E}" type="datetime1">
              <a:rPr lang="ru-RU" smtClean="0"/>
              <a:pPr/>
              <a:t>05.08.2019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5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93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customXml" Target="../../customXml/item1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customXml" Target="../../customXml/item1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customXml" Target="../../customXml/item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customXml" Target="../../customXml/item9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customXml" Target="../../customXml/item2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customXml" Target="../../customXml/item1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customXml" Target="../../customXml/item1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customXml" Target="../../customXml/item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4.xml"/><Relationship Id="rId1" Type="http://schemas.openxmlformats.org/officeDocument/2006/relationships/customXml" Target="../../customXml/item14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customXml" Target="../../customXml/item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customXml" Target="../../customXml/item1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customXml" Target="../../customXml/item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customXml" Target="../../customXml/item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customXml" Target="../../customXml/item17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customXml" Target="../../customXml/item6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4262400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750" y="324000"/>
            <a:ext cx="2160000" cy="913804"/>
          </a:xfrm>
          <a:prstGeom prst="rect">
            <a:avLst/>
          </a:prstGeom>
        </p:spPr>
      </p:pic>
      <p:sp>
        <p:nvSpPr>
          <p:cNvPr id="9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90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grpSp>
        <p:nvGrpSpPr>
          <p:cNvPr id="34" name="Gruppieren 33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5" name="Gerade Verbindung 34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46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47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50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 rot="5400000">
              <a:off x="-126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="" xmlns:p14="http://schemas.microsoft.com/office/powerpoint/2010/main" val="266861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27063" y="1412874"/>
            <a:ext cx="5472112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3638" y="1412874"/>
            <a:ext cx="5472112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  <p:extLst>
      <p:ext uri="{BB962C8B-B14F-4D97-AF65-F5344CB8AC3E}">
        <p14:creationId xmlns="" xmlns:p14="http://schemas.microsoft.com/office/powerpoint/2010/main" val="160708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627063" y="1412874"/>
            <a:ext cx="5472112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3637" y="1412875"/>
            <a:ext cx="5472000" cy="2303463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3637" y="3860801"/>
            <a:ext cx="5472000" cy="2305049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734765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5"/>
            <a:ext cx="8208962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60801"/>
            <a:ext cx="8208962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360045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370388" y="1412873"/>
            <a:ext cx="3600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8115750" y="1412873"/>
            <a:ext cx="3600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type="fourObj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sz="quarter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627063" y="1412877"/>
            <a:ext cx="5472112" cy="23034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6243638" y="1412875"/>
            <a:ext cx="5472112" cy="23034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Content Placeholder 4 Id5"/>
          <p:cNvSpPr>
            <a:spLocks noGrp="1"/>
          </p:cNvSpPr>
          <p:nvPr>
            <p:ph sz="quarter" idx="3"/>
            <p:custDataLst>
              <p:tags r:id="rId5"/>
            </p:custDataLst>
          </p:nvPr>
        </p:nvSpPr>
        <p:spPr>
          <a:xfrm>
            <a:off x="627063" y="3860801"/>
            <a:ext cx="5472112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Content Placeholder 5 Id6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43638" y="3860801"/>
            <a:ext cx="5472112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  <p:extLst>
      <p:ext uri="{BB962C8B-B14F-4D97-AF65-F5344CB8AC3E}">
        <p14:creationId xmlns="" xmlns:p14="http://schemas.microsoft.com/office/powerpoint/2010/main" val="2557672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 userDrawn="1">
  <p:cSld name="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 + Navigation" preserve="1" userDrawn="1">
  <p:cSld name="One object (large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4"/>
            <a:ext cx="8208962" cy="4752976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 userDrawn="1">
  <p:cSld name="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6768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12874"/>
            <a:ext cx="1295999" cy="4752976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 userDrawn="1">
  <p:cSld name="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4032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5" y="1412873"/>
            <a:ext cx="4032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+ Navigation" preserve="1" userDrawn="1">
  <p:cSld name="Three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2592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362400" y="1412873"/>
            <a:ext cx="2736775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43638" y="1412873"/>
            <a:ext cx="2592387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0" y="0"/>
            <a:ext cx="1219835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fr-FR" sz="1800" b="1" dirty="0" err="1" smtClean="0">
              <a:solidFill>
                <a:schemeClr val="tx1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4262400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sp>
        <p:nvSpPr>
          <p:cNvPr id="8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11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90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grpSp>
        <p:nvGrpSpPr>
          <p:cNvPr id="33" name="Gruppieren 32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4" name="Gerade Verbindung 33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46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47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50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 rot="5400000">
              <a:off x="-126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="" xmlns:p14="http://schemas.microsoft.com/office/powerpoint/2010/main" val="1064173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 userDrawn="1">
  <p:cSld name="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5"/>
            <a:ext cx="8208962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60801"/>
            <a:ext cx="8208962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12874"/>
            <a:ext cx="1295999" cy="4752978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 userDrawn="1">
  <p:cSld name="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7"/>
            <a:ext cx="4032000" cy="2303462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4" y="1412875"/>
            <a:ext cx="4032000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7063" y="3860800"/>
            <a:ext cx="4032000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804025" y="3860800"/>
            <a:ext cx="4032000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cdtTextplatzhalter 13 Id10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130400" y="324000"/>
            <a:ext cx="1564920" cy="6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Rectangle 2 Id5"/>
          <p:cNvSpPr/>
          <p:nvPr userDrawn="1">
            <p:custDataLst>
              <p:tags r:id="rId1"/>
            </p:custDataLst>
          </p:nvPr>
        </p:nvSpPr>
        <p:spPr bwMode="auto">
          <a:xfrm>
            <a:off x="4658995" y="1412875"/>
            <a:ext cx="7539355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 bwMode="auto">
          <a:xfrm>
            <a:off x="4658996" y="1412873"/>
            <a:ext cx="7539354" cy="4752977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12875"/>
            <a:ext cx="4514400" cy="4752975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9033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Rectangle 2 Id5"/>
          <p:cNvSpPr/>
          <p:nvPr userDrawn="1">
            <p:custDataLst>
              <p:tags r:id="rId1"/>
            </p:custDataLst>
          </p:nvPr>
        </p:nvSpPr>
        <p:spPr bwMode="auto">
          <a:xfrm>
            <a:off x="4658995" y="1412875"/>
            <a:ext cx="7539355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 bwMode="auto">
          <a:xfrm>
            <a:off x="4658996" y="1412875"/>
            <a:ext cx="7539354" cy="4752975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14799"/>
            <a:ext cx="4514400" cy="4751051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021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27063" y="1412874"/>
            <a:ext cx="3887914" cy="4752976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2 Id5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 bwMode="auto">
          <a:xfrm>
            <a:off x="4658995" y="1412874"/>
            <a:ext cx="7539355" cy="4752976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type="titleOnly" preserve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custDataLst>
      <p:custData r:id="rId1"/>
    </p:custDataLst>
    <p:extLst>
      <p:ext uri="{BB962C8B-B14F-4D97-AF65-F5344CB8AC3E}">
        <p14:creationId xmlns="" xmlns:p14="http://schemas.microsoft.com/office/powerpoint/2010/main" val="336603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2876"/>
            <a:ext cx="12196800" cy="4752974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144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4800"/>
            <a:ext cx="12196800" cy="5443200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315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4"/>
            <a:ext cx="8208962" cy="4752976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type="obj" preserve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4"/>
            <a:ext cx="6768000" cy="4752976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9" Type="http://schemas.openxmlformats.org/officeDocument/2006/relationships/tags" Target="../tags/tag17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12.xml"/><Relationship Id="rId42" Type="http://schemas.openxmlformats.org/officeDocument/2006/relationships/tags" Target="../tags/tag20.xml"/><Relationship Id="rId47" Type="http://schemas.openxmlformats.org/officeDocument/2006/relationships/tags" Target="../tags/tag25.xml"/><Relationship Id="rId50" Type="http://schemas.openxmlformats.org/officeDocument/2006/relationships/tags" Target="../tags/tag2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33" Type="http://schemas.openxmlformats.org/officeDocument/2006/relationships/tags" Target="../tags/tag11.xml"/><Relationship Id="rId38" Type="http://schemas.openxmlformats.org/officeDocument/2006/relationships/tags" Target="../tags/tag16.xml"/><Relationship Id="rId46" Type="http://schemas.openxmlformats.org/officeDocument/2006/relationships/tags" Target="../tags/tag2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7.xml"/><Relationship Id="rId41" Type="http://schemas.openxmlformats.org/officeDocument/2006/relationships/tags" Target="../tags/tag19.xml"/><Relationship Id="rId54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32" Type="http://schemas.openxmlformats.org/officeDocument/2006/relationships/tags" Target="../tags/tag10.xml"/><Relationship Id="rId37" Type="http://schemas.openxmlformats.org/officeDocument/2006/relationships/tags" Target="../tags/tag15.xml"/><Relationship Id="rId40" Type="http://schemas.openxmlformats.org/officeDocument/2006/relationships/tags" Target="../tags/tag18.xml"/><Relationship Id="rId45" Type="http://schemas.openxmlformats.org/officeDocument/2006/relationships/tags" Target="../tags/tag23.xml"/><Relationship Id="rId53" Type="http://schemas.openxmlformats.org/officeDocument/2006/relationships/tags" Target="../tags/tag3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tags" Target="../tags/tag6.xml"/><Relationship Id="rId36" Type="http://schemas.openxmlformats.org/officeDocument/2006/relationships/tags" Target="../tags/tag14.xml"/><Relationship Id="rId49" Type="http://schemas.openxmlformats.org/officeDocument/2006/relationships/tags" Target="../tags/tag2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9.xml"/><Relationship Id="rId44" Type="http://schemas.openxmlformats.org/officeDocument/2006/relationships/tags" Target="../tags/tag22.xml"/><Relationship Id="rId52" Type="http://schemas.openxmlformats.org/officeDocument/2006/relationships/tags" Target="../tags/tag3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5.xml"/><Relationship Id="rId30" Type="http://schemas.openxmlformats.org/officeDocument/2006/relationships/tags" Target="../tags/tag8.xml"/><Relationship Id="rId35" Type="http://schemas.openxmlformats.org/officeDocument/2006/relationships/tags" Target="../tags/tag13.xml"/><Relationship Id="rId43" Type="http://schemas.openxmlformats.org/officeDocument/2006/relationships/tags" Target="../tags/tag21.xml"/><Relationship Id="rId48" Type="http://schemas.openxmlformats.org/officeDocument/2006/relationships/tags" Target="../tags/tag26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dtRectangle 12 Id15"/>
          <p:cNvSpPr>
            <a:spLocks noChangeArrowheads="1"/>
          </p:cNvSpPr>
          <p:nvPr userDrawn="1">
            <p:custDataLst>
              <p:tags r:id="rId24"/>
            </p:custDataLst>
          </p:nvPr>
        </p:nvSpPr>
        <p:spPr bwMode="gray">
          <a:xfrm>
            <a:off x="0" y="0"/>
            <a:ext cx="12198350" cy="12684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25"/>
            </p:custDataLst>
          </p:nvPr>
        </p:nvSpPr>
        <p:spPr bwMode="auto">
          <a:xfrm>
            <a:off x="0" y="0"/>
            <a:ext cx="12198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26"/>
            </p:custDataLst>
          </p:nvPr>
        </p:nvSpPr>
        <p:spPr bwMode="auto">
          <a:xfrm>
            <a:off x="627063" y="1412873"/>
            <a:ext cx="8208962" cy="475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3072" name="cdtMasterTags_CL1 Id3072"/>
          <p:cNvCxnSpPr/>
          <p:nvPr userDrawn="1">
            <p:custDataLst>
              <p:tags r:id="rId2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 userDrawn="1">
            <p:custDataLst>
              <p:tags r:id="rId2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 userDrawn="1">
            <p:custDataLst>
              <p:tags r:id="rId2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 userDrawn="1">
            <p:custDataLst>
              <p:tags r:id="rId3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 userDrawn="1">
            <p:custDataLst>
              <p:tags r:id="rId3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 userDrawn="1">
            <p:custDataLst>
              <p:tags r:id="rId3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 userDrawn="1">
            <p:custDataLst>
              <p:tags r:id="rId3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 userDrawn="1">
            <p:custDataLst>
              <p:tags r:id="rId3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 userDrawn="1">
            <p:custDataLst>
              <p:tags r:id="rId3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 userDrawn="1">
            <p:custDataLst>
              <p:tags r:id="rId3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 userDrawn="1">
            <p:custDataLst>
              <p:tags r:id="rId3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 userDrawn="1">
            <p:custDataLst>
              <p:tags r:id="rId3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 userDrawn="1">
            <p:custDataLst>
              <p:tags r:id="rId3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 userDrawn="1">
            <p:custDataLst>
              <p:tags r:id="rId4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 userDrawn="1">
            <p:custDataLst>
              <p:tags r:id="rId4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 userDrawn="1">
            <p:custDataLst>
              <p:tags r:id="rId4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 userDrawn="1">
            <p:custDataLst>
              <p:tags r:id="rId4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 userDrawn="1">
            <p:custDataLst>
              <p:tags r:id="rId4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 userDrawn="1">
            <p:custDataLst>
              <p:tags r:id="rId4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 userDrawn="1">
            <p:custDataLst>
              <p:tags r:id="rId4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 userDrawn="1">
            <p:custDataLst>
              <p:tags r:id="rId4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 userDrawn="1">
            <p:custDataLst>
              <p:tags r:id="rId4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 userDrawn="1">
            <p:custDataLst>
              <p:tags r:id="rId4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54"/>
          <a:srcRect/>
          <a:stretch>
            <a:fillRect/>
          </a:stretch>
        </p:blipFill>
        <p:spPr bwMode="auto">
          <a:xfrm>
            <a:off x="10130916" y="324000"/>
            <a:ext cx="1584834" cy="67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1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" name="Gerade Verbindung 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-126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3" name="cdtText Box 133 Id16"/>
          <p:cNvSpPr txBox="1">
            <a:spLocks noChangeArrowheads="1"/>
          </p:cNvSpPr>
          <p:nvPr userDrawn="1">
            <p:custDataLst>
              <p:tags r:id="rId50"/>
            </p:custDataLst>
          </p:nvPr>
        </p:nvSpPr>
        <p:spPr bwMode="auto">
          <a:xfrm>
            <a:off x="0" y="6165850"/>
            <a:ext cx="12198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de-DE" sz="1000" b="1" dirty="0" smtClean="0">
                <a:solidFill>
                  <a:srgbClr val="879BAA"/>
                </a:solidFill>
              </a:rPr>
              <a:t>© </a:t>
            </a:r>
            <a:r>
              <a:rPr lang="ru-RU" sz="1000" b="1" baseline="0" dirty="0" smtClean="0">
                <a:solidFill>
                  <a:srgbClr val="879BAA"/>
                </a:solidFill>
              </a:rPr>
              <a:t> ООО «Сименс» 2</a:t>
            </a:r>
            <a:r>
              <a:rPr lang="en-US" sz="1000" b="1" baseline="0" dirty="0" smtClean="0">
                <a:solidFill>
                  <a:srgbClr val="879BAA"/>
                </a:solidFill>
              </a:rPr>
              <a:t>0</a:t>
            </a:r>
            <a:r>
              <a:rPr lang="ru-RU" sz="1000" b="1" baseline="0" dirty="0" smtClean="0">
                <a:solidFill>
                  <a:srgbClr val="879BAA"/>
                </a:solidFill>
              </a:rPr>
              <a:t>16. Все права защищены.</a:t>
            </a:r>
            <a:endParaRPr lang="de-DE" sz="1000" b="1" dirty="0">
              <a:solidFill>
                <a:srgbClr val="879BAA"/>
              </a:solidFill>
            </a:endParaRPr>
          </a:p>
        </p:txBody>
      </p:sp>
      <p:sp>
        <p:nvSpPr>
          <p:cNvPr id="64" name="cdtTextBox 12 Id17"/>
          <p:cNvSpPr txBox="1"/>
          <p:nvPr userDrawn="1">
            <p:custDataLst>
              <p:tags r:id="rId51"/>
            </p:custDataLst>
          </p:nvPr>
        </p:nvSpPr>
        <p:spPr>
          <a:xfrm>
            <a:off x="0" y="6597650"/>
            <a:ext cx="3932230" cy="26035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000" noProof="0" dirty="0" smtClean="0">
                <a:solidFill>
                  <a:srgbClr val="000000"/>
                </a:solidFill>
              </a:rPr>
              <a:t>10.08</a:t>
            </a:r>
            <a:r>
              <a:rPr lang="de-DE" sz="1000" noProof="0" dirty="0" smtClean="0">
                <a:solidFill>
                  <a:srgbClr val="000000"/>
                </a:solidFill>
              </a:rPr>
              <a:t>.20</a:t>
            </a:r>
            <a:r>
              <a:rPr lang="ru-RU" sz="1000" noProof="0" dirty="0" smtClean="0">
                <a:solidFill>
                  <a:srgbClr val="000000"/>
                </a:solidFill>
              </a:rPr>
              <a:t>16</a:t>
            </a:r>
            <a:endParaRPr lang="de-DE" sz="1000" noProof="0" dirty="0" smtClean="0">
              <a:solidFill>
                <a:srgbClr val="000000"/>
              </a:solidFill>
            </a:endParaRPr>
          </a:p>
        </p:txBody>
      </p:sp>
      <p:sp>
        <p:nvSpPr>
          <p:cNvPr id="65" name="cdtTextBox 11 Id18"/>
          <p:cNvSpPr txBox="1"/>
          <p:nvPr userDrawn="1">
            <p:custDataLst>
              <p:tags r:id="rId52"/>
            </p:custDataLst>
          </p:nvPr>
        </p:nvSpPr>
        <p:spPr>
          <a:xfrm>
            <a:off x="0" y="6597650"/>
            <a:ext cx="1765285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 smtClean="0">
                <a:solidFill>
                  <a:srgbClr val="000000"/>
                </a:solidFill>
              </a:rPr>
              <a:t>Page </a:t>
            </a:r>
            <a:fld id="{91E7552C-A157-4A4F-8E99-698C0325FC94}" type="slidenum">
              <a:rPr lang="de-DE" sz="1000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de-DE" sz="1000" noProof="0" dirty="0" smtClean="0">
              <a:solidFill>
                <a:srgbClr val="000000"/>
              </a:solidFill>
            </a:endParaRPr>
          </a:p>
        </p:txBody>
      </p:sp>
      <p:sp>
        <p:nvSpPr>
          <p:cNvPr id="66" name="cdtTextBox 13 Id19"/>
          <p:cNvSpPr txBox="1"/>
          <p:nvPr userDrawn="1">
            <p:custDataLst>
              <p:tags r:id="rId53"/>
            </p:custDataLst>
          </p:nvPr>
        </p:nvSpPr>
        <p:spPr>
          <a:xfrm>
            <a:off x="3787765" y="6597650"/>
            <a:ext cx="8410584" cy="26035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 smtClean="0">
                <a:solidFill>
                  <a:srgbClr val="000000"/>
                </a:solidFill>
              </a:rPr>
              <a:t>Toropova Oxana / BT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03" r:id="rId3"/>
    <p:sldLayoutId id="2147483679" r:id="rId4"/>
    <p:sldLayoutId id="2147483695" r:id="rId5"/>
    <p:sldLayoutId id="2147483705" r:id="rId6"/>
    <p:sldLayoutId id="2147483706" r:id="rId7"/>
    <p:sldLayoutId id="2147483670" r:id="rId8"/>
    <p:sldLayoutId id="2147483692" r:id="rId9"/>
    <p:sldLayoutId id="2147483696" r:id="rId10"/>
    <p:sldLayoutId id="2147483707" r:id="rId11"/>
    <p:sldLayoutId id="2147483683" r:id="rId12"/>
    <p:sldLayoutId id="2147483681" r:id="rId13"/>
    <p:sldLayoutId id="2147483697" r:id="rId14"/>
    <p:sldLayoutId id="2147483691" r:id="rId15"/>
    <p:sldLayoutId id="2147483693" r:id="rId16"/>
    <p:sldLayoutId id="2147483684" r:id="rId17"/>
    <p:sldLayoutId id="2147483685" r:id="rId18"/>
    <p:sldLayoutId id="2147483694" r:id="rId19"/>
    <p:sldLayoutId id="2147483686" r:id="rId20"/>
    <p:sldLayoutId id="2147483688" r:id="rId21"/>
    <p:sldLayoutId id="2147483704" r:id="rId2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dk2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96.xml"/><Relationship Id="rId7" Type="http://schemas.openxmlformats.org/officeDocument/2006/relationships/slideLayout" Target="../slideLayouts/slideLayout2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10" Type="http://schemas.openxmlformats.org/officeDocument/2006/relationships/image" Target="../media/image5.jpeg"/><Relationship Id="rId4" Type="http://schemas.openxmlformats.org/officeDocument/2006/relationships/tags" Target="../tags/tag97.xml"/><Relationship Id="rId9" Type="http://schemas.openxmlformats.org/officeDocument/2006/relationships/hyperlink" Target="http://www.sae-avtomatika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27063" y="4252507"/>
            <a:ext cx="6480000" cy="1817093"/>
          </a:xfrm>
        </p:spPr>
        <p:txBody>
          <a:bodyPr/>
          <a:lstStyle/>
          <a:p>
            <a:r>
              <a:rPr lang="ru-RU" sz="2800" dirty="0" smtClean="0"/>
              <a:t>Инновационный </a:t>
            </a:r>
            <a:r>
              <a:rPr lang="ru-RU" sz="2800" dirty="0" smtClean="0"/>
              <a:t>центр</a:t>
            </a:r>
            <a:r>
              <a:rPr lang="en-US" sz="2800" dirty="0" smtClean="0"/>
              <a:t>”SAP”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sz="1000" b="0" noProof="0" dirty="0" smtClean="0"/>
              <a:t/>
            </a:r>
            <a:br>
              <a:rPr lang="en-US" sz="1000" b="0" noProof="0" dirty="0" smtClean="0"/>
            </a:br>
            <a:r>
              <a:rPr lang="ru-RU" sz="2000" b="0" dirty="0" smtClean="0"/>
              <a:t>Адрес объекта: </a:t>
            </a:r>
            <a:r>
              <a:rPr lang="ru-RU" sz="2000" b="0" dirty="0" err="1" smtClean="0"/>
              <a:t>Космодамианская</a:t>
            </a:r>
            <a:r>
              <a:rPr lang="ru-RU" sz="2000" b="0" dirty="0" smtClean="0"/>
              <a:t> </a:t>
            </a:r>
            <a:r>
              <a:rPr lang="ru-RU" sz="2000" b="0" dirty="0" smtClean="0"/>
              <a:t>набережная, дом 52 строение 7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ru-RU" sz="2000" b="0" dirty="0" smtClean="0"/>
              <a:t>Площадь, 16</a:t>
            </a:r>
            <a:r>
              <a:rPr lang="en-US" sz="2000" b="0" dirty="0" smtClean="0"/>
              <a:t> </a:t>
            </a:r>
            <a:r>
              <a:rPr lang="ru-RU" sz="2000" b="0" dirty="0" smtClean="0"/>
              <a:t>270</a:t>
            </a:r>
            <a:r>
              <a:rPr lang="en-US" sz="2000" b="0" dirty="0" smtClean="0"/>
              <a:t> </a:t>
            </a:r>
            <a:r>
              <a:rPr lang="ru-RU" sz="2000" b="0" dirty="0" smtClean="0"/>
              <a:t>кв.м</a:t>
            </a:r>
            <a:endParaRPr lang="en-US" sz="2000" b="0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627063" y="6069600"/>
            <a:ext cx="6480000" cy="324000"/>
          </a:xfrm>
        </p:spPr>
        <p:txBody>
          <a:bodyPr/>
          <a:lstStyle/>
          <a:p>
            <a:r>
              <a:rPr lang="en-US" noProof="0" dirty="0" smtClean="0"/>
              <a:t>www.siemens.ru/bt</a:t>
            </a:r>
            <a:endParaRPr lang="en-US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627063" y="6069600"/>
            <a:ext cx="3671912" cy="324000"/>
          </a:xfrm>
        </p:spPr>
        <p:txBody>
          <a:bodyPr/>
          <a:lstStyle/>
          <a:p>
            <a:r>
              <a:rPr lang="en-US" noProof="0" dirty="0" smtClean="0"/>
              <a:t>© </a:t>
            </a:r>
            <a:r>
              <a:rPr lang="ru-RU" dirty="0" smtClean="0"/>
              <a:t>ООО «Сименс» 201</a:t>
            </a:r>
            <a:r>
              <a:rPr lang="en-US" dirty="0" smtClean="0"/>
              <a:t>8</a:t>
            </a:r>
            <a:r>
              <a:rPr lang="ru-RU" dirty="0" smtClean="0"/>
              <a:t>. Все права защищены.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platzhalter 13"/>
          <p:cNvSpPr txBox="1">
            <a:spLocks/>
          </p:cNvSpPr>
          <p:nvPr/>
        </p:nvSpPr>
        <p:spPr bwMode="auto">
          <a:xfrm>
            <a:off x="9534929" y="6309320"/>
            <a:ext cx="3405006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90000" rIns="0" bIns="4680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  <a:buClr>
                <a:schemeClr val="accent1"/>
              </a:buClr>
            </a:pPr>
            <a:r>
              <a:rPr lang="ru-RU" sz="1000" b="1" kern="0" dirty="0" smtClean="0">
                <a:solidFill>
                  <a:schemeClr val="bg1"/>
                </a:solidFill>
                <a:ea typeface="+mn-ea"/>
                <a:cs typeface="Arial" pitchFamily="34" charset="0"/>
              </a:rPr>
              <a:t> </a:t>
            </a:r>
            <a:r>
              <a:rPr lang="ru-RU" sz="1000" i="1" kern="0" dirty="0" smtClean="0">
                <a:solidFill>
                  <a:schemeClr val="bg1"/>
                </a:solidFill>
                <a:ea typeface="+mn-ea"/>
                <a:cs typeface="Arial" pitchFamily="34" charset="0"/>
              </a:rPr>
              <a:t>*Изобретательность для жизни</a:t>
            </a:r>
            <a:endParaRPr kumimoji="0" lang="ru-RU" sz="10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75017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Инновационный центр </a:t>
            </a:r>
            <a:r>
              <a:rPr lang="en-US" sz="1800" dirty="0" smtClean="0"/>
              <a:t>“SAP</a:t>
            </a:r>
            <a:r>
              <a:rPr lang="en-US" sz="1800" dirty="0" smtClean="0"/>
              <a:t>”</a:t>
            </a:r>
            <a:endParaRPr lang="en-US" sz="1800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3938935" y="191683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7" name="cdtRectangle 3 Id114691"/>
          <p:cNvSpPr txBox="1">
            <a:spLocks noChangeArrowheads="1"/>
          </p:cNvSpPr>
          <p:nvPr/>
        </p:nvSpPr>
        <p:spPr bwMode="auto">
          <a:xfrm>
            <a:off x="6603231" y="1414800"/>
            <a:ext cx="5328096" cy="490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ru-RU" u="sng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Тип объекта:</a:t>
            </a:r>
            <a:r>
              <a:rPr lang="ru-RU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</a:t>
            </a:r>
            <a:r>
              <a:rPr lang="ru-RU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Инновационный </a:t>
            </a:r>
            <a:r>
              <a:rPr lang="ru-RU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центр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“SAP”</a:t>
            </a:r>
            <a:r>
              <a:rPr lang="ru-RU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, общая площадь</a:t>
            </a:r>
            <a:endParaRPr lang="en-US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16 270 </a:t>
            </a:r>
            <a:r>
              <a:rPr lang="ru-RU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м2.</a:t>
            </a:r>
            <a:endParaRPr lang="en-US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ru-RU" u="sng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Год реализации:  </a:t>
            </a:r>
            <a:r>
              <a:rPr lang="ru-RU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Реализован</a:t>
            </a:r>
            <a:r>
              <a:rPr lang="en-US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(201</a:t>
            </a:r>
            <a:r>
              <a:rPr lang="ru-RU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9</a:t>
            </a:r>
            <a:r>
              <a:rPr lang="en-US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)</a:t>
            </a: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endParaRPr lang="ru-RU" u="sng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ru-RU" u="sng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Партнёр компании </a:t>
            </a:r>
            <a:r>
              <a:rPr lang="ru-RU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«Сименс»: ООО «САЭ»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r>
              <a:rPr lang="ru-RU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Заказчик: «САП СНГ»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en-US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marL="179388" marR="0" lvl="1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9388" marR="0" lvl="1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9388" marR="0" lvl="1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9388" lvl="1" indent="-177800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Рисунок 5" descr="oko_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97" y="1722158"/>
            <a:ext cx="5572164" cy="41855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30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cdtRectangle 2 Id114690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8350" cy="92867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Инновационный центр </a:t>
            </a:r>
            <a:r>
              <a:rPr lang="en-US" sz="1800" dirty="0" smtClean="0"/>
              <a:t>“SAP</a:t>
            </a:r>
            <a:r>
              <a:rPr lang="en-US" sz="1800" dirty="0" smtClean="0"/>
              <a:t>”</a:t>
            </a:r>
            <a:endParaRPr lang="en-US" sz="1800" dirty="0"/>
          </a:p>
        </p:txBody>
      </p:sp>
      <p:sp>
        <p:nvSpPr>
          <p:cNvPr id="114691" name="cdtRectangle 3 Id114691"/>
          <p:cNvSpPr>
            <a:spLocks noGrp="1" noChangeArrowheads="1"/>
          </p:cNvSpPr>
          <p:nvPr>
            <p:ph idx="1"/>
          </p:nvPr>
        </p:nvSpPr>
        <p:spPr>
          <a:xfrm>
            <a:off x="627063" y="1214422"/>
            <a:ext cx="5043484" cy="4857784"/>
          </a:xfrm>
        </p:spPr>
        <p:txBody>
          <a:bodyPr/>
          <a:lstStyle/>
          <a:p>
            <a:r>
              <a:rPr lang="ru-RU" b="1" dirty="0" smtClean="0"/>
              <a:t>Перечень установленного оборудования и реализованных решений</a:t>
            </a:r>
            <a:r>
              <a:rPr lang="en-US" b="1" dirty="0" smtClean="0"/>
              <a:t> Siemens</a:t>
            </a:r>
            <a:r>
              <a:rPr lang="ru-RU" b="1" dirty="0" smtClean="0"/>
              <a:t>:</a:t>
            </a:r>
            <a:endParaRPr lang="en-US" b="1" dirty="0" smtClean="0"/>
          </a:p>
          <a:p>
            <a:endParaRPr lang="en-US" noProof="0" dirty="0" smtClean="0">
              <a:latin typeface="Arial" pitchFamily="34" charset="0"/>
            </a:endParaRPr>
          </a:p>
          <a:p>
            <a:r>
              <a:rPr lang="ru-RU" sz="1600" u="sng" noProof="0" dirty="0" smtClean="0"/>
              <a:t>Автоматизация </a:t>
            </a:r>
            <a:r>
              <a:rPr lang="en-US" sz="1600" u="sng" noProof="0" dirty="0" smtClean="0"/>
              <a:t>VAV</a:t>
            </a:r>
            <a:r>
              <a:rPr lang="ru-RU" sz="1600" u="sng" noProof="0" dirty="0" smtClean="0"/>
              <a:t> </a:t>
            </a:r>
            <a:endParaRPr lang="en-US" sz="1600" u="sng" noProof="0" dirty="0" smtClean="0">
              <a:latin typeface="Arial" pitchFamily="34" charset="0"/>
            </a:endParaRPr>
          </a:p>
          <a:p>
            <a:r>
              <a:rPr lang="ru-RU" sz="1600" dirty="0" smtClean="0"/>
              <a:t>15 </a:t>
            </a:r>
            <a:r>
              <a:rPr lang="ru-RU" sz="1600" dirty="0" smtClean="0"/>
              <a:t>Контроллеров </a:t>
            </a:r>
            <a:r>
              <a:rPr lang="en-US" sz="1600" dirty="0" err="1" smtClean="0"/>
              <a:t>Desigo</a:t>
            </a:r>
            <a:r>
              <a:rPr lang="en-US" sz="1600" dirty="0" smtClean="0"/>
              <a:t> PX</a:t>
            </a:r>
            <a:r>
              <a:rPr lang="ru-RU" sz="1600" dirty="0" smtClean="0"/>
              <a:t>С</a:t>
            </a:r>
            <a:r>
              <a:rPr lang="en-US" sz="1600" dirty="0" smtClean="0"/>
              <a:t>12.D</a:t>
            </a:r>
          </a:p>
          <a:p>
            <a:r>
              <a:rPr lang="ru-RU" sz="1600" dirty="0" smtClean="0"/>
              <a:t> 3 </a:t>
            </a:r>
            <a:r>
              <a:rPr lang="ru-RU" sz="1600" dirty="0" smtClean="0"/>
              <a:t>Контроллера </a:t>
            </a:r>
            <a:r>
              <a:rPr lang="en-US" sz="1600" dirty="0" err="1" smtClean="0"/>
              <a:t>Desigo</a:t>
            </a:r>
            <a:r>
              <a:rPr lang="en-US" sz="1600" dirty="0" smtClean="0"/>
              <a:t> PX</a:t>
            </a:r>
            <a:r>
              <a:rPr lang="ru-RU" sz="1600" dirty="0" smtClean="0"/>
              <a:t>С36</a:t>
            </a:r>
            <a:r>
              <a:rPr lang="en-US" sz="1600" dirty="0" smtClean="0"/>
              <a:t>.D</a:t>
            </a:r>
            <a:endParaRPr lang="en-US" sz="1600" dirty="0" smtClean="0"/>
          </a:p>
          <a:p>
            <a:r>
              <a:rPr lang="ru-RU" sz="1600" dirty="0" smtClean="0"/>
              <a:t>1</a:t>
            </a:r>
            <a:r>
              <a:rPr lang="en-US" sz="1600" dirty="0" smtClean="0"/>
              <a:t>2</a:t>
            </a:r>
            <a:r>
              <a:rPr lang="ru-RU" sz="1600" dirty="0" smtClean="0"/>
              <a:t> настенных пультов </a:t>
            </a:r>
            <a:r>
              <a:rPr lang="en-US" sz="1600" dirty="0" smtClean="0"/>
              <a:t>QAX84.1/PPS2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Периферийное </a:t>
            </a:r>
            <a:r>
              <a:rPr lang="ru-RU" sz="1600" dirty="0" smtClean="0"/>
              <a:t>оборудование:</a:t>
            </a:r>
          </a:p>
          <a:p>
            <a:r>
              <a:rPr lang="ru-RU" sz="1600" dirty="0" smtClean="0"/>
              <a:t>25 </a:t>
            </a:r>
            <a:r>
              <a:rPr lang="ru-RU" sz="1600" dirty="0" smtClean="0"/>
              <a:t>датчиков </a:t>
            </a:r>
            <a:r>
              <a:rPr lang="en-US" sz="1600" dirty="0" smtClean="0"/>
              <a:t>QBM 3020-3D</a:t>
            </a:r>
          </a:p>
          <a:p>
            <a:r>
              <a:rPr lang="en-US" sz="1600" dirty="0" smtClean="0"/>
              <a:t>25 </a:t>
            </a:r>
            <a:r>
              <a:rPr lang="ru-RU" sz="1600" dirty="0" smtClean="0"/>
              <a:t>приводов </a:t>
            </a:r>
            <a:r>
              <a:rPr lang="en-US" sz="1600" dirty="0" smtClean="0"/>
              <a:t>GBD166.1E</a:t>
            </a:r>
            <a:endParaRPr lang="en-US" sz="1600" dirty="0" smtClean="0"/>
          </a:p>
          <a:p>
            <a:pPr lvl="1">
              <a:buNone/>
            </a:pPr>
            <a:r>
              <a:rPr lang="en-US" sz="1600" dirty="0" smtClean="0"/>
              <a:t>2</a:t>
            </a:r>
            <a:r>
              <a:rPr lang="ru-RU" sz="1600" dirty="0" smtClean="0"/>
              <a:t>9</a:t>
            </a:r>
            <a:r>
              <a:rPr lang="en-US" sz="1600" dirty="0" smtClean="0"/>
              <a:t> </a:t>
            </a:r>
            <a:r>
              <a:rPr lang="ru-RU" sz="1600" dirty="0" smtClean="0"/>
              <a:t>приводов </a:t>
            </a:r>
            <a:r>
              <a:rPr lang="en-US" sz="1600" dirty="0" smtClean="0"/>
              <a:t>SSB81</a:t>
            </a:r>
            <a:endParaRPr lang="ru-RU" sz="1600" dirty="0" smtClean="0"/>
          </a:p>
          <a:p>
            <a:pPr lvl="1">
              <a:buNone/>
            </a:pPr>
            <a:r>
              <a:rPr lang="ru-RU" sz="1600" dirty="0" smtClean="0"/>
              <a:t>20 датчиков качества воздуха </a:t>
            </a:r>
            <a:r>
              <a:rPr lang="en-US" sz="1600" dirty="0" smtClean="0"/>
              <a:t>QPM2100</a:t>
            </a:r>
            <a:endParaRPr lang="en-US" sz="1600" dirty="0" smtClean="0"/>
          </a:p>
          <a:p>
            <a:pPr lvl="1">
              <a:buNone/>
            </a:pPr>
            <a:r>
              <a:rPr lang="ru-RU" sz="1600" dirty="0" smtClean="0"/>
              <a:t>3 датчика </a:t>
            </a:r>
            <a:r>
              <a:rPr lang="ru-RU" sz="1600" dirty="0" err="1" smtClean="0"/>
              <a:t>тем-ры</a:t>
            </a:r>
            <a:r>
              <a:rPr lang="ru-RU" sz="1600" dirty="0" smtClean="0"/>
              <a:t> </a:t>
            </a:r>
            <a:r>
              <a:rPr lang="en-US" sz="1600" dirty="0" smtClean="0"/>
              <a:t>QAA24</a:t>
            </a:r>
          </a:p>
          <a:p>
            <a:pPr lvl="1">
              <a:buNone/>
            </a:pPr>
            <a:endParaRPr lang="en-US" sz="1600" u="sng" dirty="0" smtClean="0"/>
          </a:p>
          <a:p>
            <a:pPr lvl="1">
              <a:buNone/>
            </a:pPr>
            <a:r>
              <a:rPr lang="ru-RU" sz="1600" u="sng" dirty="0" smtClean="0"/>
              <a:t>Диспетчеризация </a:t>
            </a:r>
            <a:endParaRPr lang="en-US" sz="1600" u="sng" dirty="0" smtClean="0"/>
          </a:p>
          <a:p>
            <a:r>
              <a:rPr lang="en-US" sz="1600" dirty="0" smtClean="0"/>
              <a:t>4</a:t>
            </a:r>
            <a:r>
              <a:rPr lang="ru-RU" sz="1600" dirty="0" smtClean="0"/>
              <a:t>00</a:t>
            </a:r>
            <a:r>
              <a:rPr lang="en-US" sz="1600" dirty="0" smtClean="0"/>
              <a:t> </a:t>
            </a:r>
            <a:r>
              <a:rPr lang="ru-RU" sz="1600" dirty="0" smtClean="0"/>
              <a:t>Точек диспетчеризации </a:t>
            </a:r>
            <a:r>
              <a:rPr lang="en-US" sz="1600" dirty="0" err="1" smtClean="0"/>
              <a:t>Desigo</a:t>
            </a:r>
            <a:r>
              <a:rPr lang="en-US" sz="1600" dirty="0" smtClean="0"/>
              <a:t> Insight</a:t>
            </a:r>
          </a:p>
          <a:p>
            <a:r>
              <a:rPr lang="en-US" sz="1600" dirty="0" smtClean="0"/>
              <a:t>1 </a:t>
            </a:r>
            <a:r>
              <a:rPr lang="ru-RU" sz="1600" dirty="0" smtClean="0"/>
              <a:t>рабочее место</a:t>
            </a:r>
            <a:endParaRPr lang="en-US" sz="1600" noProof="0" dirty="0" smtClean="0">
              <a:latin typeface="Arial" pitchFamily="34" charset="0"/>
            </a:endParaRPr>
          </a:p>
        </p:txBody>
      </p:sp>
      <p:sp>
        <p:nvSpPr>
          <p:cNvPr id="4" name="cdtRectangle 3 Id114691"/>
          <p:cNvSpPr txBox="1">
            <a:spLocks noChangeArrowheads="1"/>
          </p:cNvSpPr>
          <p:nvPr/>
        </p:nvSpPr>
        <p:spPr bwMode="auto">
          <a:xfrm>
            <a:off x="6107559" y="1412874"/>
            <a:ext cx="5328096" cy="490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marL="179388" marR="0" lvl="1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2234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cdtRectangle 2 Id11469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Инновационный центр </a:t>
            </a:r>
            <a:r>
              <a:rPr lang="en-US" dirty="0" smtClean="0"/>
              <a:t>“SAP”</a:t>
            </a:r>
            <a:endParaRPr lang="en-US" noProof="0" dirty="0" smtClean="0">
              <a:latin typeface="Arial" pitchFamily="34" charset="0"/>
            </a:endParaRPr>
          </a:p>
        </p:txBody>
      </p:sp>
      <p:cxnSp>
        <p:nvCxnSpPr>
          <p:cNvPr id="7" name="Gerade Verbindung 2151"/>
          <p:cNvCxnSpPr/>
          <p:nvPr/>
        </p:nvCxnSpPr>
        <p:spPr bwMode="auto">
          <a:xfrm flipV="1">
            <a:off x="669887" y="3131320"/>
            <a:ext cx="10899637" cy="851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10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7509" y="2944243"/>
            <a:ext cx="812057" cy="15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7"/>
          <p:cNvSpPr>
            <a:spLocks noChangeShapeType="1"/>
          </p:cNvSpPr>
          <p:nvPr/>
        </p:nvSpPr>
        <p:spPr bwMode="auto">
          <a:xfrm flipV="1">
            <a:off x="5911171" y="2527769"/>
            <a:ext cx="1" cy="61206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1000" dirty="0">
              <a:latin typeface="+mn-lt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3120" y="2059717"/>
            <a:ext cx="917354" cy="69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Picture 4" descr="D:\V5\Pictures\BT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03555" y="2108259"/>
            <a:ext cx="637638" cy="653988"/>
          </a:xfrm>
          <a:prstGeom prst="rect">
            <a:avLst/>
          </a:prstGeom>
          <a:noFill/>
        </p:spPr>
      </p:pic>
      <p:sp>
        <p:nvSpPr>
          <p:cNvPr id="110" name="Text Box 25"/>
          <p:cNvSpPr txBox="1">
            <a:spLocks noChangeArrowheads="1"/>
          </p:cNvSpPr>
          <p:nvPr/>
        </p:nvSpPr>
        <p:spPr bwMode="auto">
          <a:xfrm>
            <a:off x="3790854" y="2939054"/>
            <a:ext cx="66524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CH" sz="1000" dirty="0" smtClean="0">
                <a:latin typeface="+mn-lt"/>
              </a:rPr>
              <a:t>BACnet / IP</a:t>
            </a:r>
            <a:endParaRPr lang="de-CH" sz="1000" dirty="0">
              <a:latin typeface="+mn-lt"/>
            </a:endParaRPr>
          </a:p>
        </p:txBody>
      </p:sp>
      <p:sp>
        <p:nvSpPr>
          <p:cNvPr id="176" name="Text Box 25"/>
          <p:cNvSpPr txBox="1">
            <a:spLocks noChangeArrowheads="1"/>
          </p:cNvSpPr>
          <p:nvPr/>
        </p:nvSpPr>
        <p:spPr bwMode="auto">
          <a:xfrm>
            <a:off x="4956167" y="1824370"/>
            <a:ext cx="186429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000" dirty="0" smtClean="0">
                <a:latin typeface="+mn-lt"/>
              </a:rPr>
              <a:t>Рабочая станция </a:t>
            </a:r>
            <a:r>
              <a:rPr lang="en-US" sz="1000" dirty="0" err="1" smtClean="0">
                <a:latin typeface="+mn-lt"/>
              </a:rPr>
              <a:t>Desigo</a:t>
            </a:r>
            <a:r>
              <a:rPr lang="en-US" sz="1000" dirty="0" smtClean="0">
                <a:latin typeface="+mn-lt"/>
              </a:rPr>
              <a:t> Insight</a:t>
            </a:r>
            <a:endParaRPr lang="de-CH" sz="1000" dirty="0">
              <a:latin typeface="+mn-lt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741457" y="2647056"/>
            <a:ext cx="428628" cy="2562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233" name="Group 28"/>
          <p:cNvGrpSpPr>
            <a:grpSpLocks/>
          </p:cNvGrpSpPr>
          <p:nvPr/>
        </p:nvGrpSpPr>
        <p:grpSpPr bwMode="auto">
          <a:xfrm>
            <a:off x="6498249" y="4282609"/>
            <a:ext cx="341648" cy="307732"/>
            <a:chOff x="3460" y="2160"/>
            <a:chExt cx="247" cy="247"/>
          </a:xfrm>
        </p:grpSpPr>
        <p:sp>
          <p:nvSpPr>
            <p:cNvPr id="234" name="Rectangle 29"/>
            <p:cNvSpPr>
              <a:spLocks noChangeArrowheads="1"/>
            </p:cNvSpPr>
            <p:nvPr/>
          </p:nvSpPr>
          <p:spPr bwMode="auto">
            <a:xfrm rot="5400000">
              <a:off x="3460" y="2160"/>
              <a:ext cx="247" cy="2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35" name="Rectangle 30"/>
            <p:cNvSpPr>
              <a:spLocks noChangeArrowheads="1"/>
            </p:cNvSpPr>
            <p:nvPr/>
          </p:nvSpPr>
          <p:spPr bwMode="auto">
            <a:xfrm rot="5400000">
              <a:off x="3504" y="2171"/>
              <a:ext cx="159" cy="22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36" name="Freeform 31"/>
            <p:cNvSpPr>
              <a:spLocks/>
            </p:cNvSpPr>
            <p:nvPr/>
          </p:nvSpPr>
          <p:spPr bwMode="auto">
            <a:xfrm rot="10800000">
              <a:off x="3527" y="2246"/>
              <a:ext cx="178" cy="68"/>
            </a:xfrm>
            <a:custGeom>
              <a:avLst/>
              <a:gdLst>
                <a:gd name="T0" fmla="*/ 1 w 326"/>
                <a:gd name="T1" fmla="*/ 0 h 186"/>
                <a:gd name="T2" fmla="*/ 1 w 326"/>
                <a:gd name="T3" fmla="*/ 0 h 186"/>
                <a:gd name="T4" fmla="*/ 1 w 326"/>
                <a:gd name="T5" fmla="*/ 0 h 186"/>
                <a:gd name="T6" fmla="*/ 1 w 326"/>
                <a:gd name="T7" fmla="*/ 0 h 186"/>
                <a:gd name="T8" fmla="*/ 1 w 326"/>
                <a:gd name="T9" fmla="*/ 0 h 186"/>
                <a:gd name="T10" fmla="*/ 1 w 326"/>
                <a:gd name="T11" fmla="*/ 0 h 186"/>
                <a:gd name="T12" fmla="*/ 1 w 326"/>
                <a:gd name="T13" fmla="*/ 0 h 186"/>
                <a:gd name="T14" fmla="*/ 1 w 326"/>
                <a:gd name="T15" fmla="*/ 0 h 186"/>
                <a:gd name="T16" fmla="*/ 1 w 326"/>
                <a:gd name="T17" fmla="*/ 0 h 186"/>
                <a:gd name="T18" fmla="*/ 1 w 326"/>
                <a:gd name="T19" fmla="*/ 0 h 186"/>
                <a:gd name="T20" fmla="*/ 1 w 326"/>
                <a:gd name="T21" fmla="*/ 0 h 186"/>
                <a:gd name="T22" fmla="*/ 1 w 326"/>
                <a:gd name="T23" fmla="*/ 0 h 186"/>
                <a:gd name="T24" fmla="*/ 1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1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37" name="Rectangle 32"/>
            <p:cNvSpPr>
              <a:spLocks noChangeArrowheads="1"/>
            </p:cNvSpPr>
            <p:nvPr/>
          </p:nvSpPr>
          <p:spPr bwMode="auto">
            <a:xfrm flipH="1">
              <a:off x="3472" y="2214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38" name="Rectangle 33"/>
            <p:cNvSpPr>
              <a:spLocks noChangeArrowheads="1"/>
            </p:cNvSpPr>
            <p:nvPr/>
          </p:nvSpPr>
          <p:spPr bwMode="auto">
            <a:xfrm flipH="1">
              <a:off x="3468" y="2339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239" name="Gerade Verbindung 2301"/>
          <p:cNvCxnSpPr/>
          <p:nvPr/>
        </p:nvCxnSpPr>
        <p:spPr bwMode="auto">
          <a:xfrm rot="5400000" flipH="1" flipV="1">
            <a:off x="5820918" y="4078225"/>
            <a:ext cx="989788" cy="12165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Gerade Verbindung 2151"/>
          <p:cNvCxnSpPr/>
          <p:nvPr/>
        </p:nvCxnSpPr>
        <p:spPr bwMode="auto">
          <a:xfrm>
            <a:off x="6321895" y="4439843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Gerade Verbindung 2301"/>
          <p:cNvCxnSpPr/>
          <p:nvPr/>
        </p:nvCxnSpPr>
        <p:spPr bwMode="auto">
          <a:xfrm rot="16200000" flipV="1">
            <a:off x="6230929" y="4731852"/>
            <a:ext cx="152109" cy="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Gerade Verbindung 2301"/>
          <p:cNvCxnSpPr/>
          <p:nvPr/>
        </p:nvCxnSpPr>
        <p:spPr bwMode="auto">
          <a:xfrm rot="16200000" flipV="1">
            <a:off x="6230934" y="5013936"/>
            <a:ext cx="152109" cy="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3" name="Group 28"/>
          <p:cNvGrpSpPr>
            <a:grpSpLocks/>
          </p:cNvGrpSpPr>
          <p:nvPr/>
        </p:nvGrpSpPr>
        <p:grpSpPr bwMode="auto">
          <a:xfrm>
            <a:off x="6510859" y="4937882"/>
            <a:ext cx="341648" cy="307732"/>
            <a:chOff x="3460" y="2160"/>
            <a:chExt cx="247" cy="247"/>
          </a:xfrm>
        </p:grpSpPr>
        <p:sp>
          <p:nvSpPr>
            <p:cNvPr id="244" name="Rectangle 29"/>
            <p:cNvSpPr>
              <a:spLocks noChangeArrowheads="1"/>
            </p:cNvSpPr>
            <p:nvPr/>
          </p:nvSpPr>
          <p:spPr bwMode="auto">
            <a:xfrm rot="5400000">
              <a:off x="3460" y="2160"/>
              <a:ext cx="247" cy="2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45" name="Rectangle 30"/>
            <p:cNvSpPr>
              <a:spLocks noChangeArrowheads="1"/>
            </p:cNvSpPr>
            <p:nvPr/>
          </p:nvSpPr>
          <p:spPr bwMode="auto">
            <a:xfrm rot="5400000">
              <a:off x="3504" y="2171"/>
              <a:ext cx="159" cy="22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46" name="Freeform 31"/>
            <p:cNvSpPr>
              <a:spLocks/>
            </p:cNvSpPr>
            <p:nvPr/>
          </p:nvSpPr>
          <p:spPr bwMode="auto">
            <a:xfrm rot="10800000">
              <a:off x="3527" y="2246"/>
              <a:ext cx="178" cy="68"/>
            </a:xfrm>
            <a:custGeom>
              <a:avLst/>
              <a:gdLst>
                <a:gd name="T0" fmla="*/ 1 w 326"/>
                <a:gd name="T1" fmla="*/ 0 h 186"/>
                <a:gd name="T2" fmla="*/ 1 w 326"/>
                <a:gd name="T3" fmla="*/ 0 h 186"/>
                <a:gd name="T4" fmla="*/ 1 w 326"/>
                <a:gd name="T5" fmla="*/ 0 h 186"/>
                <a:gd name="T6" fmla="*/ 1 w 326"/>
                <a:gd name="T7" fmla="*/ 0 h 186"/>
                <a:gd name="T8" fmla="*/ 1 w 326"/>
                <a:gd name="T9" fmla="*/ 0 h 186"/>
                <a:gd name="T10" fmla="*/ 1 w 326"/>
                <a:gd name="T11" fmla="*/ 0 h 186"/>
                <a:gd name="T12" fmla="*/ 1 w 326"/>
                <a:gd name="T13" fmla="*/ 0 h 186"/>
                <a:gd name="T14" fmla="*/ 1 w 326"/>
                <a:gd name="T15" fmla="*/ 0 h 186"/>
                <a:gd name="T16" fmla="*/ 1 w 326"/>
                <a:gd name="T17" fmla="*/ 0 h 186"/>
                <a:gd name="T18" fmla="*/ 1 w 326"/>
                <a:gd name="T19" fmla="*/ 0 h 186"/>
                <a:gd name="T20" fmla="*/ 1 w 326"/>
                <a:gd name="T21" fmla="*/ 0 h 186"/>
                <a:gd name="T22" fmla="*/ 1 w 326"/>
                <a:gd name="T23" fmla="*/ 0 h 186"/>
                <a:gd name="T24" fmla="*/ 1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1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47" name="Rectangle 32"/>
            <p:cNvSpPr>
              <a:spLocks noChangeArrowheads="1"/>
            </p:cNvSpPr>
            <p:nvPr/>
          </p:nvSpPr>
          <p:spPr bwMode="auto">
            <a:xfrm flipH="1">
              <a:off x="3472" y="2214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48" name="Rectangle 33"/>
            <p:cNvSpPr>
              <a:spLocks noChangeArrowheads="1"/>
            </p:cNvSpPr>
            <p:nvPr/>
          </p:nvSpPr>
          <p:spPr bwMode="auto">
            <a:xfrm flipH="1">
              <a:off x="3468" y="2339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249" name="Gerade Verbindung 2151"/>
          <p:cNvCxnSpPr/>
          <p:nvPr/>
        </p:nvCxnSpPr>
        <p:spPr bwMode="auto">
          <a:xfrm>
            <a:off x="6334505" y="5095116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" name="Text Box 19"/>
          <p:cNvSpPr txBox="1">
            <a:spLocks noChangeArrowheads="1"/>
          </p:cNvSpPr>
          <p:nvPr/>
        </p:nvSpPr>
        <p:spPr bwMode="auto">
          <a:xfrm>
            <a:off x="6996184" y="4373587"/>
            <a:ext cx="5321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PXC12</a:t>
            </a:r>
            <a:r>
              <a:rPr lang="en-US" sz="1000" kern="0" dirty="0" smtClean="0">
                <a:solidFill>
                  <a:schemeClr val="tx1"/>
                </a:solidFill>
                <a:latin typeface="+mn-lt"/>
              </a:rPr>
              <a:t>.</a:t>
            </a: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D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pSp>
        <p:nvGrpSpPr>
          <p:cNvPr id="277" name="Group 28"/>
          <p:cNvGrpSpPr>
            <a:grpSpLocks/>
          </p:cNvGrpSpPr>
          <p:nvPr/>
        </p:nvGrpSpPr>
        <p:grpSpPr bwMode="auto">
          <a:xfrm>
            <a:off x="3828701" y="4071942"/>
            <a:ext cx="341648" cy="307732"/>
            <a:chOff x="3460" y="2160"/>
            <a:chExt cx="247" cy="247"/>
          </a:xfrm>
        </p:grpSpPr>
        <p:sp>
          <p:nvSpPr>
            <p:cNvPr id="278" name="Rectangle 29"/>
            <p:cNvSpPr>
              <a:spLocks noChangeArrowheads="1"/>
            </p:cNvSpPr>
            <p:nvPr/>
          </p:nvSpPr>
          <p:spPr bwMode="auto">
            <a:xfrm rot="5400000">
              <a:off x="3460" y="2160"/>
              <a:ext cx="247" cy="2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79" name="Rectangle 30"/>
            <p:cNvSpPr>
              <a:spLocks noChangeArrowheads="1"/>
            </p:cNvSpPr>
            <p:nvPr/>
          </p:nvSpPr>
          <p:spPr bwMode="auto">
            <a:xfrm rot="5400000">
              <a:off x="3504" y="2171"/>
              <a:ext cx="159" cy="22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80" name="Freeform 31"/>
            <p:cNvSpPr>
              <a:spLocks/>
            </p:cNvSpPr>
            <p:nvPr/>
          </p:nvSpPr>
          <p:spPr bwMode="auto">
            <a:xfrm rot="10800000">
              <a:off x="3527" y="2246"/>
              <a:ext cx="178" cy="68"/>
            </a:xfrm>
            <a:custGeom>
              <a:avLst/>
              <a:gdLst>
                <a:gd name="T0" fmla="*/ 1 w 326"/>
                <a:gd name="T1" fmla="*/ 0 h 186"/>
                <a:gd name="T2" fmla="*/ 1 w 326"/>
                <a:gd name="T3" fmla="*/ 0 h 186"/>
                <a:gd name="T4" fmla="*/ 1 w 326"/>
                <a:gd name="T5" fmla="*/ 0 h 186"/>
                <a:gd name="T6" fmla="*/ 1 w 326"/>
                <a:gd name="T7" fmla="*/ 0 h 186"/>
                <a:gd name="T8" fmla="*/ 1 w 326"/>
                <a:gd name="T9" fmla="*/ 0 h 186"/>
                <a:gd name="T10" fmla="*/ 1 w 326"/>
                <a:gd name="T11" fmla="*/ 0 h 186"/>
                <a:gd name="T12" fmla="*/ 1 w 326"/>
                <a:gd name="T13" fmla="*/ 0 h 186"/>
                <a:gd name="T14" fmla="*/ 1 w 326"/>
                <a:gd name="T15" fmla="*/ 0 h 186"/>
                <a:gd name="T16" fmla="*/ 1 w 326"/>
                <a:gd name="T17" fmla="*/ 0 h 186"/>
                <a:gd name="T18" fmla="*/ 1 w 326"/>
                <a:gd name="T19" fmla="*/ 0 h 186"/>
                <a:gd name="T20" fmla="*/ 1 w 326"/>
                <a:gd name="T21" fmla="*/ 0 h 186"/>
                <a:gd name="T22" fmla="*/ 1 w 326"/>
                <a:gd name="T23" fmla="*/ 0 h 186"/>
                <a:gd name="T24" fmla="*/ 1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1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81" name="Rectangle 32"/>
            <p:cNvSpPr>
              <a:spLocks noChangeArrowheads="1"/>
            </p:cNvSpPr>
            <p:nvPr/>
          </p:nvSpPr>
          <p:spPr bwMode="auto">
            <a:xfrm flipH="1">
              <a:off x="3472" y="2214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82" name="Rectangle 33"/>
            <p:cNvSpPr>
              <a:spLocks noChangeArrowheads="1"/>
            </p:cNvSpPr>
            <p:nvPr/>
          </p:nvSpPr>
          <p:spPr bwMode="auto">
            <a:xfrm flipH="1">
              <a:off x="3468" y="2339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283" name="Gerade Verbindung 2301"/>
          <p:cNvCxnSpPr/>
          <p:nvPr/>
        </p:nvCxnSpPr>
        <p:spPr bwMode="auto">
          <a:xfrm rot="16200000" flipV="1">
            <a:off x="2994709" y="4587975"/>
            <a:ext cx="1314960" cy="31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4" name="Gerade Verbindung 2151"/>
          <p:cNvCxnSpPr/>
          <p:nvPr/>
        </p:nvCxnSpPr>
        <p:spPr bwMode="auto">
          <a:xfrm>
            <a:off x="3652347" y="4229176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5" name="Text Box 103"/>
          <p:cNvSpPr txBox="1">
            <a:spLocks noChangeArrowheads="1"/>
          </p:cNvSpPr>
          <p:nvPr/>
        </p:nvSpPr>
        <p:spPr bwMode="auto">
          <a:xfrm>
            <a:off x="5649558" y="5551846"/>
            <a:ext cx="2111825" cy="1538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 dirty="0" smtClean="0">
                <a:solidFill>
                  <a:schemeClr val="tx1"/>
                </a:solidFill>
              </a:rPr>
              <a:t>Приточные системы </a:t>
            </a:r>
            <a:r>
              <a:rPr lang="en-US" sz="1000" b="1" dirty="0" smtClean="0">
                <a:solidFill>
                  <a:schemeClr val="tx1"/>
                </a:solidFill>
              </a:rPr>
              <a:t>VAV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sp>
        <p:nvSpPr>
          <p:cNvPr id="310" name="Text Box 19"/>
          <p:cNvSpPr txBox="1">
            <a:spLocks noChangeArrowheads="1"/>
          </p:cNvSpPr>
          <p:nvPr/>
        </p:nvSpPr>
        <p:spPr bwMode="auto">
          <a:xfrm>
            <a:off x="6996184" y="5005159"/>
            <a:ext cx="5321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PXC12</a:t>
            </a:r>
            <a:r>
              <a:rPr lang="en-US" sz="1000" kern="0" dirty="0" smtClean="0">
                <a:solidFill>
                  <a:schemeClr val="tx1"/>
                </a:solidFill>
                <a:latin typeface="+mn-lt"/>
              </a:rPr>
              <a:t>.</a:t>
            </a: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D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394" name="Text Box 103"/>
          <p:cNvSpPr txBox="1">
            <a:spLocks noChangeArrowheads="1"/>
          </p:cNvSpPr>
          <p:nvPr/>
        </p:nvSpPr>
        <p:spPr bwMode="auto">
          <a:xfrm>
            <a:off x="2978895" y="5551846"/>
            <a:ext cx="1907729" cy="38472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 dirty="0" smtClean="0">
                <a:solidFill>
                  <a:schemeClr val="tx1"/>
                </a:solidFill>
              </a:rPr>
              <a:t>Вытяжные системы </a:t>
            </a:r>
            <a:r>
              <a:rPr lang="en-US" sz="1000" b="1" dirty="0" smtClean="0">
                <a:solidFill>
                  <a:schemeClr val="tx1"/>
                </a:solidFill>
              </a:rPr>
              <a:t>VAV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endParaRPr lang="en-US" sz="1000" b="1" dirty="0" smtClean="0">
              <a:solidFill>
                <a:schemeClr val="tx1"/>
              </a:solidFill>
            </a:endParaRPr>
          </a:p>
        </p:txBody>
      </p:sp>
      <p:grpSp>
        <p:nvGrpSpPr>
          <p:cNvPr id="111" name="Group 28"/>
          <p:cNvGrpSpPr>
            <a:grpSpLocks/>
          </p:cNvGrpSpPr>
          <p:nvPr/>
        </p:nvGrpSpPr>
        <p:grpSpPr bwMode="auto">
          <a:xfrm>
            <a:off x="3828702" y="4579708"/>
            <a:ext cx="341648" cy="307732"/>
            <a:chOff x="3460" y="2160"/>
            <a:chExt cx="247" cy="247"/>
          </a:xfrm>
        </p:grpSpPr>
        <p:sp>
          <p:nvSpPr>
            <p:cNvPr id="112" name="Rectangle 29"/>
            <p:cNvSpPr>
              <a:spLocks noChangeArrowheads="1"/>
            </p:cNvSpPr>
            <p:nvPr/>
          </p:nvSpPr>
          <p:spPr bwMode="auto">
            <a:xfrm rot="5400000">
              <a:off x="3460" y="2160"/>
              <a:ext cx="247" cy="2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13" name="Rectangle 30"/>
            <p:cNvSpPr>
              <a:spLocks noChangeArrowheads="1"/>
            </p:cNvSpPr>
            <p:nvPr/>
          </p:nvSpPr>
          <p:spPr bwMode="auto">
            <a:xfrm rot="5400000">
              <a:off x="3504" y="2171"/>
              <a:ext cx="159" cy="22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14" name="Freeform 31"/>
            <p:cNvSpPr>
              <a:spLocks/>
            </p:cNvSpPr>
            <p:nvPr/>
          </p:nvSpPr>
          <p:spPr bwMode="auto">
            <a:xfrm rot="10800000">
              <a:off x="3527" y="2246"/>
              <a:ext cx="178" cy="68"/>
            </a:xfrm>
            <a:custGeom>
              <a:avLst/>
              <a:gdLst>
                <a:gd name="T0" fmla="*/ 1 w 326"/>
                <a:gd name="T1" fmla="*/ 0 h 186"/>
                <a:gd name="T2" fmla="*/ 1 w 326"/>
                <a:gd name="T3" fmla="*/ 0 h 186"/>
                <a:gd name="T4" fmla="*/ 1 w 326"/>
                <a:gd name="T5" fmla="*/ 0 h 186"/>
                <a:gd name="T6" fmla="*/ 1 w 326"/>
                <a:gd name="T7" fmla="*/ 0 h 186"/>
                <a:gd name="T8" fmla="*/ 1 w 326"/>
                <a:gd name="T9" fmla="*/ 0 h 186"/>
                <a:gd name="T10" fmla="*/ 1 w 326"/>
                <a:gd name="T11" fmla="*/ 0 h 186"/>
                <a:gd name="T12" fmla="*/ 1 w 326"/>
                <a:gd name="T13" fmla="*/ 0 h 186"/>
                <a:gd name="T14" fmla="*/ 1 w 326"/>
                <a:gd name="T15" fmla="*/ 0 h 186"/>
                <a:gd name="T16" fmla="*/ 1 w 326"/>
                <a:gd name="T17" fmla="*/ 0 h 186"/>
                <a:gd name="T18" fmla="*/ 1 w 326"/>
                <a:gd name="T19" fmla="*/ 0 h 186"/>
                <a:gd name="T20" fmla="*/ 1 w 326"/>
                <a:gd name="T21" fmla="*/ 0 h 186"/>
                <a:gd name="T22" fmla="*/ 1 w 326"/>
                <a:gd name="T23" fmla="*/ 0 h 186"/>
                <a:gd name="T24" fmla="*/ 1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1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16" name="Rectangle 32"/>
            <p:cNvSpPr>
              <a:spLocks noChangeArrowheads="1"/>
            </p:cNvSpPr>
            <p:nvPr/>
          </p:nvSpPr>
          <p:spPr bwMode="auto">
            <a:xfrm flipH="1">
              <a:off x="3472" y="2214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17" name="Rectangle 33"/>
            <p:cNvSpPr>
              <a:spLocks noChangeArrowheads="1"/>
            </p:cNvSpPr>
            <p:nvPr/>
          </p:nvSpPr>
          <p:spPr bwMode="auto">
            <a:xfrm flipH="1">
              <a:off x="3468" y="2339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120" name="Gerade Verbindung 2151"/>
          <p:cNvCxnSpPr/>
          <p:nvPr/>
        </p:nvCxnSpPr>
        <p:spPr bwMode="auto">
          <a:xfrm>
            <a:off x="3652348" y="4736942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1" name="Group 28"/>
          <p:cNvGrpSpPr>
            <a:grpSpLocks/>
          </p:cNvGrpSpPr>
          <p:nvPr/>
        </p:nvGrpSpPr>
        <p:grpSpPr bwMode="auto">
          <a:xfrm>
            <a:off x="3828702" y="5073020"/>
            <a:ext cx="341648" cy="307732"/>
            <a:chOff x="3460" y="2160"/>
            <a:chExt cx="247" cy="247"/>
          </a:xfrm>
        </p:grpSpPr>
        <p:sp>
          <p:nvSpPr>
            <p:cNvPr id="134" name="Rectangle 29"/>
            <p:cNvSpPr>
              <a:spLocks noChangeArrowheads="1"/>
            </p:cNvSpPr>
            <p:nvPr/>
          </p:nvSpPr>
          <p:spPr bwMode="auto">
            <a:xfrm rot="5400000">
              <a:off x="3460" y="2160"/>
              <a:ext cx="247" cy="2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35" name="Rectangle 30"/>
            <p:cNvSpPr>
              <a:spLocks noChangeArrowheads="1"/>
            </p:cNvSpPr>
            <p:nvPr/>
          </p:nvSpPr>
          <p:spPr bwMode="auto">
            <a:xfrm rot="5400000">
              <a:off x="3504" y="2171"/>
              <a:ext cx="159" cy="22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36" name="Freeform 31"/>
            <p:cNvSpPr>
              <a:spLocks/>
            </p:cNvSpPr>
            <p:nvPr/>
          </p:nvSpPr>
          <p:spPr bwMode="auto">
            <a:xfrm rot="10800000">
              <a:off x="3527" y="2246"/>
              <a:ext cx="178" cy="68"/>
            </a:xfrm>
            <a:custGeom>
              <a:avLst/>
              <a:gdLst>
                <a:gd name="T0" fmla="*/ 1 w 326"/>
                <a:gd name="T1" fmla="*/ 0 h 186"/>
                <a:gd name="T2" fmla="*/ 1 w 326"/>
                <a:gd name="T3" fmla="*/ 0 h 186"/>
                <a:gd name="T4" fmla="*/ 1 w 326"/>
                <a:gd name="T5" fmla="*/ 0 h 186"/>
                <a:gd name="T6" fmla="*/ 1 w 326"/>
                <a:gd name="T7" fmla="*/ 0 h 186"/>
                <a:gd name="T8" fmla="*/ 1 w 326"/>
                <a:gd name="T9" fmla="*/ 0 h 186"/>
                <a:gd name="T10" fmla="*/ 1 w 326"/>
                <a:gd name="T11" fmla="*/ 0 h 186"/>
                <a:gd name="T12" fmla="*/ 1 w 326"/>
                <a:gd name="T13" fmla="*/ 0 h 186"/>
                <a:gd name="T14" fmla="*/ 1 w 326"/>
                <a:gd name="T15" fmla="*/ 0 h 186"/>
                <a:gd name="T16" fmla="*/ 1 w 326"/>
                <a:gd name="T17" fmla="*/ 0 h 186"/>
                <a:gd name="T18" fmla="*/ 1 w 326"/>
                <a:gd name="T19" fmla="*/ 0 h 186"/>
                <a:gd name="T20" fmla="*/ 1 w 326"/>
                <a:gd name="T21" fmla="*/ 0 h 186"/>
                <a:gd name="T22" fmla="*/ 1 w 326"/>
                <a:gd name="T23" fmla="*/ 0 h 186"/>
                <a:gd name="T24" fmla="*/ 1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1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37" name="Rectangle 32"/>
            <p:cNvSpPr>
              <a:spLocks noChangeArrowheads="1"/>
            </p:cNvSpPr>
            <p:nvPr/>
          </p:nvSpPr>
          <p:spPr bwMode="auto">
            <a:xfrm flipH="1">
              <a:off x="3472" y="2214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38" name="Rectangle 33"/>
            <p:cNvSpPr>
              <a:spLocks noChangeArrowheads="1"/>
            </p:cNvSpPr>
            <p:nvPr/>
          </p:nvSpPr>
          <p:spPr bwMode="auto">
            <a:xfrm flipH="1">
              <a:off x="3468" y="2339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139" name="Gerade Verbindung 2151"/>
          <p:cNvCxnSpPr/>
          <p:nvPr/>
        </p:nvCxnSpPr>
        <p:spPr bwMode="auto">
          <a:xfrm>
            <a:off x="3652348" y="5230254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" name="Text Box 19"/>
          <p:cNvSpPr txBox="1">
            <a:spLocks noChangeArrowheads="1"/>
          </p:cNvSpPr>
          <p:nvPr/>
        </p:nvSpPr>
        <p:spPr bwMode="auto">
          <a:xfrm>
            <a:off x="4296719" y="4109920"/>
            <a:ext cx="5321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PXC</a:t>
            </a:r>
            <a:r>
              <a:rPr lang="ru-RU" sz="1000" kern="0" dirty="0" smtClean="0">
                <a:solidFill>
                  <a:schemeClr val="tx1"/>
                </a:solidFill>
                <a:latin typeface="+mn-lt"/>
                <a:cs typeface="+mn-cs"/>
              </a:rPr>
              <a:t>36.</a:t>
            </a: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D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41" name="Text Box 19"/>
          <p:cNvSpPr txBox="1">
            <a:spLocks noChangeArrowheads="1"/>
          </p:cNvSpPr>
          <p:nvPr/>
        </p:nvSpPr>
        <p:spPr bwMode="auto">
          <a:xfrm>
            <a:off x="4296719" y="5140297"/>
            <a:ext cx="5321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PXC</a:t>
            </a:r>
            <a:r>
              <a:rPr lang="ru-RU" sz="1000" kern="0" dirty="0" smtClean="0">
                <a:solidFill>
                  <a:schemeClr val="tx1"/>
                </a:solidFill>
                <a:latin typeface="+mn-lt"/>
                <a:cs typeface="+mn-cs"/>
              </a:rPr>
              <a:t>36.</a:t>
            </a: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D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42" name="Text Box 19"/>
          <p:cNvSpPr txBox="1">
            <a:spLocks noChangeArrowheads="1"/>
          </p:cNvSpPr>
          <p:nvPr/>
        </p:nvSpPr>
        <p:spPr bwMode="auto">
          <a:xfrm>
            <a:off x="4296719" y="4646985"/>
            <a:ext cx="5321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PXC</a:t>
            </a:r>
            <a:r>
              <a:rPr lang="ru-RU" sz="1000" kern="0" dirty="0" smtClean="0">
                <a:solidFill>
                  <a:schemeClr val="tx1"/>
                </a:solidFill>
                <a:latin typeface="+mn-lt"/>
                <a:cs typeface="+mn-cs"/>
              </a:rPr>
              <a:t>36.</a:t>
            </a: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D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pSp>
        <p:nvGrpSpPr>
          <p:cNvPr id="143" name="Group 28"/>
          <p:cNvGrpSpPr>
            <a:grpSpLocks/>
          </p:cNvGrpSpPr>
          <p:nvPr/>
        </p:nvGrpSpPr>
        <p:grpSpPr bwMode="auto">
          <a:xfrm>
            <a:off x="5735459" y="3429000"/>
            <a:ext cx="341648" cy="307732"/>
            <a:chOff x="3460" y="2160"/>
            <a:chExt cx="247" cy="247"/>
          </a:xfrm>
        </p:grpSpPr>
        <p:sp>
          <p:nvSpPr>
            <p:cNvPr id="144" name="Rectangle 29"/>
            <p:cNvSpPr>
              <a:spLocks noChangeArrowheads="1"/>
            </p:cNvSpPr>
            <p:nvPr/>
          </p:nvSpPr>
          <p:spPr bwMode="auto">
            <a:xfrm rot="5400000">
              <a:off x="3460" y="2160"/>
              <a:ext cx="247" cy="2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45" name="Rectangle 30"/>
            <p:cNvSpPr>
              <a:spLocks noChangeArrowheads="1"/>
            </p:cNvSpPr>
            <p:nvPr/>
          </p:nvSpPr>
          <p:spPr bwMode="auto">
            <a:xfrm rot="5400000">
              <a:off x="3504" y="2171"/>
              <a:ext cx="159" cy="22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47" name="Freeform 31"/>
            <p:cNvSpPr>
              <a:spLocks/>
            </p:cNvSpPr>
            <p:nvPr/>
          </p:nvSpPr>
          <p:spPr bwMode="auto">
            <a:xfrm rot="10800000">
              <a:off x="3527" y="2246"/>
              <a:ext cx="178" cy="68"/>
            </a:xfrm>
            <a:custGeom>
              <a:avLst/>
              <a:gdLst>
                <a:gd name="T0" fmla="*/ 1 w 326"/>
                <a:gd name="T1" fmla="*/ 0 h 186"/>
                <a:gd name="T2" fmla="*/ 1 w 326"/>
                <a:gd name="T3" fmla="*/ 0 h 186"/>
                <a:gd name="T4" fmla="*/ 1 w 326"/>
                <a:gd name="T5" fmla="*/ 0 h 186"/>
                <a:gd name="T6" fmla="*/ 1 w 326"/>
                <a:gd name="T7" fmla="*/ 0 h 186"/>
                <a:gd name="T8" fmla="*/ 1 w 326"/>
                <a:gd name="T9" fmla="*/ 0 h 186"/>
                <a:gd name="T10" fmla="*/ 1 w 326"/>
                <a:gd name="T11" fmla="*/ 0 h 186"/>
                <a:gd name="T12" fmla="*/ 1 w 326"/>
                <a:gd name="T13" fmla="*/ 0 h 186"/>
                <a:gd name="T14" fmla="*/ 1 w 326"/>
                <a:gd name="T15" fmla="*/ 0 h 186"/>
                <a:gd name="T16" fmla="*/ 1 w 326"/>
                <a:gd name="T17" fmla="*/ 0 h 186"/>
                <a:gd name="T18" fmla="*/ 1 w 326"/>
                <a:gd name="T19" fmla="*/ 0 h 186"/>
                <a:gd name="T20" fmla="*/ 1 w 326"/>
                <a:gd name="T21" fmla="*/ 0 h 186"/>
                <a:gd name="T22" fmla="*/ 1 w 326"/>
                <a:gd name="T23" fmla="*/ 0 h 186"/>
                <a:gd name="T24" fmla="*/ 1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1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48" name="Rectangle 32"/>
            <p:cNvSpPr>
              <a:spLocks noChangeArrowheads="1"/>
            </p:cNvSpPr>
            <p:nvPr/>
          </p:nvSpPr>
          <p:spPr bwMode="auto">
            <a:xfrm flipH="1">
              <a:off x="3472" y="2214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49" name="Rectangle 33"/>
            <p:cNvSpPr>
              <a:spLocks noChangeArrowheads="1"/>
            </p:cNvSpPr>
            <p:nvPr/>
          </p:nvSpPr>
          <p:spPr bwMode="auto">
            <a:xfrm flipH="1">
              <a:off x="3468" y="2339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150" name="Gerade Verbindung 2151"/>
          <p:cNvCxnSpPr/>
          <p:nvPr/>
        </p:nvCxnSpPr>
        <p:spPr bwMode="auto">
          <a:xfrm flipV="1">
            <a:off x="5454713" y="3587822"/>
            <a:ext cx="291812" cy="795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Text Box 19"/>
          <p:cNvSpPr txBox="1">
            <a:spLocks noChangeArrowheads="1"/>
          </p:cNvSpPr>
          <p:nvPr/>
        </p:nvSpPr>
        <p:spPr bwMode="auto">
          <a:xfrm>
            <a:off x="6259836" y="3342389"/>
            <a:ext cx="44563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PX</a:t>
            </a:r>
            <a:r>
              <a:rPr lang="en-US" sz="1000" kern="0" dirty="0" smtClean="0">
                <a:solidFill>
                  <a:schemeClr val="tx1"/>
                </a:solidFill>
                <a:latin typeface="+mn-lt"/>
              </a:rPr>
              <a:t>G3.L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cxnSp>
        <p:nvCxnSpPr>
          <p:cNvPr id="152" name="Gerade Verbindung 2151"/>
          <p:cNvCxnSpPr/>
          <p:nvPr/>
        </p:nvCxnSpPr>
        <p:spPr bwMode="auto">
          <a:xfrm>
            <a:off x="3804747" y="4381576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Gerade Verbindung 2151"/>
          <p:cNvCxnSpPr/>
          <p:nvPr/>
        </p:nvCxnSpPr>
        <p:spPr bwMode="auto">
          <a:xfrm>
            <a:off x="3657880" y="3929066"/>
            <a:ext cx="2649102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Gerade Verbindung 2301"/>
          <p:cNvCxnSpPr/>
          <p:nvPr/>
        </p:nvCxnSpPr>
        <p:spPr bwMode="auto">
          <a:xfrm rot="5400000" flipH="1" flipV="1">
            <a:off x="5227257" y="3359572"/>
            <a:ext cx="456501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Gerade Verbindung 2151"/>
          <p:cNvCxnSpPr/>
          <p:nvPr/>
        </p:nvCxnSpPr>
        <p:spPr bwMode="auto">
          <a:xfrm flipV="1">
            <a:off x="6087488" y="3589412"/>
            <a:ext cx="234407" cy="1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2" name="Text Box 25"/>
          <p:cNvSpPr txBox="1">
            <a:spLocks noChangeArrowheads="1"/>
          </p:cNvSpPr>
          <p:nvPr/>
        </p:nvSpPr>
        <p:spPr bwMode="auto">
          <a:xfrm>
            <a:off x="4554000" y="3736732"/>
            <a:ext cx="80791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CH" sz="1000" dirty="0" smtClean="0">
                <a:latin typeface="+mn-lt"/>
              </a:rPr>
              <a:t>BACnet / </a:t>
            </a:r>
            <a:r>
              <a:rPr lang="de-CH" sz="1000" dirty="0" smtClean="0">
                <a:latin typeface="+mn-lt"/>
              </a:rPr>
              <a:t>LON</a:t>
            </a:r>
            <a:endParaRPr lang="de-CH" sz="10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2234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cdtRectangle 4 Id10957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Инновационный центр </a:t>
            </a:r>
            <a:r>
              <a:rPr lang="en-US" dirty="0" smtClean="0"/>
              <a:t>“SAP”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noProof="0" dirty="0" smtClean="0"/>
          </a:p>
        </p:txBody>
      </p:sp>
      <p:sp>
        <p:nvSpPr>
          <p:cNvPr id="8" name="cdtText Placeholder 7 Id8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4658731" y="1412872"/>
            <a:ext cx="7539354" cy="4752977"/>
          </a:xfrm>
        </p:spPr>
        <p:txBody>
          <a:bodyPr/>
          <a:lstStyle/>
          <a:p>
            <a:r>
              <a:rPr lang="ru-RU" b="1" dirty="0" smtClean="0"/>
              <a:t>Контакты партнера: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ООО «САЭ»</a:t>
            </a:r>
          </a:p>
          <a:p>
            <a:r>
              <a:rPr lang="ru-RU" b="1" dirty="0" smtClean="0"/>
              <a:t>г.Москва, улица Дубининская, д.27, стр.1</a:t>
            </a:r>
          </a:p>
          <a:p>
            <a:r>
              <a:rPr lang="ru-RU" b="1" dirty="0" smtClean="0"/>
              <a:t>Тел. (499)235-10-16 (06)</a:t>
            </a:r>
          </a:p>
          <a:p>
            <a:r>
              <a:rPr lang="en-US" b="1" dirty="0" smtClean="0"/>
              <a:t>www. sae-moscow.ru</a:t>
            </a:r>
          </a:p>
          <a:p>
            <a:r>
              <a:rPr lang="en-US" b="1" dirty="0" smtClean="0">
                <a:hlinkClick r:id="rId9"/>
              </a:rPr>
              <a:t>www.sae-avtomatika.ru</a:t>
            </a:r>
            <a:endParaRPr lang="ru-RU" b="1" dirty="0" smtClean="0"/>
          </a:p>
          <a:p>
            <a:r>
              <a:rPr lang="en-US" b="1" dirty="0" smtClean="0"/>
              <a:t>E-mail</a:t>
            </a:r>
            <a:r>
              <a:rPr lang="ru-RU" b="1" dirty="0" smtClean="0"/>
              <a:t>: </a:t>
            </a:r>
            <a:r>
              <a:rPr lang="en-US" b="1" dirty="0" smtClean="0"/>
              <a:t>sae-moscow@mtu-net.ru</a:t>
            </a:r>
            <a:endParaRPr lang="ru-RU" b="1" dirty="0" smtClean="0"/>
          </a:p>
        </p:txBody>
      </p:sp>
      <p:sp>
        <p:nvSpPr>
          <p:cNvPr id="5" name="cdtTextBox 4 Id5"/>
          <p:cNvSpPr txBox="1"/>
          <p:nvPr>
            <p:custDataLst>
              <p:tags r:id="rId4"/>
            </p:custDataLst>
          </p:nvPr>
        </p:nvSpPr>
        <p:spPr>
          <a:xfrm>
            <a:off x="4654550" y="5595946"/>
            <a:ext cx="7543800" cy="569904"/>
          </a:xfrm>
          <a:prstGeom prst="rect">
            <a:avLst/>
          </a:prstGeom>
          <a:noFill/>
        </p:spPr>
        <p:txBody>
          <a:bodyPr wrap="square" lIns="252000" tIns="0" rIns="180000" bIns="144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www.siemens.ru/bt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" name="cdtTextBox 2 Id3"/>
          <p:cNvSpPr txBox="1"/>
          <p:nvPr>
            <p:custDataLst>
              <p:tags r:id="rId5"/>
            </p:custDataLst>
          </p:nvPr>
        </p:nvSpPr>
        <p:spPr>
          <a:xfrm rot="16200000">
            <a:off x="12198350" y="6165850"/>
            <a:ext cx="1588" cy="2118"/>
          </a:xfrm>
          <a:prstGeom prst="rect">
            <a:avLst/>
          </a:prstGeom>
          <a:noFill/>
        </p:spPr>
        <p:txBody>
          <a:bodyPr wrap="none" lIns="72000" tIns="0" rIns="0" bIns="36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600" dirty="0" smtClean="0">
              <a:solidFill>
                <a:srgbClr val="000000"/>
              </a:solidFill>
            </a:endParaRPr>
          </a:p>
        </p:txBody>
      </p:sp>
      <p:sp>
        <p:nvSpPr>
          <p:cNvPr id="13" name="cdtTextBox 2 Id13"/>
          <p:cNvSpPr txBox="1"/>
          <p:nvPr>
            <p:custDataLst>
              <p:tags r:id="rId6"/>
            </p:custDataLst>
          </p:nvPr>
        </p:nvSpPr>
        <p:spPr>
          <a:xfrm rot="16200000">
            <a:off x="12198350" y="6165850"/>
            <a:ext cx="1588" cy="1588"/>
          </a:xfrm>
          <a:prstGeom prst="rect">
            <a:avLst/>
          </a:prstGeom>
          <a:noFill/>
        </p:spPr>
        <p:txBody>
          <a:bodyPr wrap="none" lIns="72000" tIns="0" rIns="0" bIns="36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600" dirty="0" smtClean="0">
              <a:solidFill>
                <a:srgbClr val="000000"/>
              </a:solidFill>
            </a:endParaRPr>
          </a:p>
        </p:txBody>
      </p:sp>
      <p:pic>
        <p:nvPicPr>
          <p:cNvPr id="10" name="Рисунок 9" descr="29100_dpi72online.jpg"/>
          <p:cNvPicPr>
            <a:picLocks noGrp="1" noChangeAspect="1"/>
          </p:cNvPicPr>
          <p:nvPr>
            <p:ph type="pic" sz="quarter" idx="15"/>
          </p:nvPr>
        </p:nvPicPr>
        <p:blipFill>
          <a:blip r:embed="rId10"/>
          <a:srcRect l="18348" r="18348"/>
          <a:stretch>
            <a:fillRect/>
          </a:stretch>
        </p:blipFill>
        <p:spPr>
          <a:blipFill>
            <a:blip r:embed="rId10"/>
            <a:stretch>
              <a:fillRect/>
            </a:stretch>
          </a:blipFill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700935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VERSION" val="4.1.2.0"/>
  <p:tag name="CDT_CREATORVERSION" val="4.1.2.0"/>
  <p:tag name="CDT_TEMPLATEVERSION" val="2.0.0"/>
  <p:tag name="CDT_FONTSET" val="Arial"/>
  <p:tag name="CDT_CUSTOMER" val="Siemens_2016_16x9"/>
  <p:tag name="CDT_CUSTOMER_NAME" val="Siemens AG (Corporate Design Update 2016)"/>
  <p:tag name="CDT_LANGUAGE" val="10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PROT" val="3"/>
  <p:tag name="CDT_PROT_TOP" val="0"/>
  <p:tag name="CDT_PROT_LEFT" val="0"/>
  <p:tag name="CDT_PROT_WIDTH" val="960,5"/>
  <p:tag name="CDT_PROT_HEIGHT" val="99,87504"/>
  <p:tag name="CDT_DELETE_ONEVENT_NEWPRES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66,85"/>
  <p:tag name="CDT_PROT_WIDTH" val="593,65"/>
  <p:tag name="CDT_PROT_HEIGHT" val="374,25"/>
  <p:tag name="CDT_DELETE_ONEVENT_NEWPRES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06,1349"/>
  <p:tag name="CDT_PROT_HEIGHT" val="374,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DELETE_ONEVENT_NEWPRES" val="False"/>
  <p:tag name="CDT_PROT" val="2"/>
  <p:tag name="CDT_PROT_TOP" val="111,25"/>
  <p:tag name="CDT_PROT_LEFT" val="366,85"/>
  <p:tag name="CDT_PROT_WIDTH" val="593,65"/>
  <p:tag name="CDT_PROT_HEIGHT" val="374,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374,2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83,5"/>
  <p:tag name="CDT_PROT_HEIGHT" val="374,2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44,125"/>
  <p:tag name="CDT_PROT_WIDTH" val="283,4646"/>
  <p:tag name="CDT_PROT_HEIGHT" val="374,2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639,0355"/>
  <p:tag name="CDT_PROT_WIDTH" val="283,4646"/>
  <p:tag name="CDT_PROT_HEIGHT" val="374,2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430,875"/>
  <p:tag name="CDT_PROT_HEIGHT" val="181,37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181,3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430,875"/>
  <p:tag name="CDT_PROT_HEIGHT" val="181,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1,625"/>
  <p:tag name="CDT_PROT_WIDTH" val="430,875"/>
  <p:tag name="CDT_PROT_HEIGHT" val="181,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17,4803"/>
  <p:tag name="CDT_PROT_HEIGHT" val="374,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7"/>
  <p:tag name="CDT_PROT_WIDTH" val="317,4803"/>
  <p:tag name="CDT_PROT_HEIGHT" val="374,2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04,0945"/>
  <p:tag name="CDT_PROT_HEIGHT" val="374,2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264,7559"/>
  <p:tag name="CDT_PROT_WIDTH" val="215,4941"/>
  <p:tag name="CDT_PROT_HEIGHT" val="374,2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204,125"/>
  <p:tag name="CDT_PROT_HEIGHT" val="374,2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317,4803"/>
  <p:tag name="CDT_PROT_HEIGHT" val="181,37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6"/>
  <p:tag name="CDT_PROT_WIDTH" val="317,4803"/>
  <p:tag name="CDT_PROT_HEIGHT" val="181,37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317,4803"/>
  <p:tag name="CDT_PROT_HEIGHT" val="181,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78,2697"/>
  <p:tag name="CDT_PROT_WIDTH" val="317,4803"/>
  <p:tag name="CDT_PROT_HEIGHT" val="181,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66,85"/>
  <p:tag name="CDT_PROT_WIDTH" val="593,65"/>
  <p:tag name="CDT_PROT_HEIGHT" val="374,25"/>
  <p:tag name="CDT_DELETE_ONEVENT_NEWPRE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Title fullscreen (big bar up)"/>
  <p:tag name="CDT_LAYOUT_TYPE" val="1"/>
  <p:tag name="CDT_ORIGINAL_DESIGNS_NAME" val="Siemens 2013 – 16:9"/>
  <p:tag name="CDT_ORIGINAL_MASTERS_NAME" val="Title fullscreen (big bar up)"/>
  <p:tag name="CDT_ORIGINAL_LAYOUT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NAVBARONTHISSLIDE" val="True"/>
  <p:tag name="CDT_INTERSECT_SLIDE" val="False"/>
  <p:tag name="CDT_DESIGNS_NAME" val="Siemens 2013 – 16:9"/>
  <p:tag name="CDT_MASTERS_NAME" val="One object (small) + Navigation"/>
  <p:tag name="CDT_LAYOUT_TYPE" val="32"/>
  <p:tag name="CDT_ORIGINAL_DESIGNS_NAME" val="Siemens 2013 – 16:9"/>
  <p:tag name="CDT_ORIGINAL_MASTERS_NAME" val="One object (small) + Navigation"/>
  <p:tag name="CDT_ORIGINAL_LAYOUT_TYPE" val="3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NAVBARONTHISSLIDE" val="True"/>
  <p:tag name="CDT_INTERSECT_SLIDE" val="False"/>
  <p:tag name="CDT_DESIGNS_NAME" val="Siemens 2013 – 16:9"/>
  <p:tag name="CDT_MASTERS_NAME" val="One object (small) + Navigation"/>
  <p:tag name="CDT_LAYOUT_TYPE" val="32"/>
  <p:tag name="CDT_ORIGINAL_DESIGNS_NAME" val="Siemens 2013 – 16:9"/>
  <p:tag name="CDT_ORIGINAL_MASTERS_NAME" val="One object (small) + Navigation"/>
  <p:tag name="CDT_ORIGINAL_LAYOUT_TYPE" val="3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SLIDE_NAME_ENG" val="Contact slide"/>
  <p:tag name="CDT_SLIDE_NAME_FRE" val="Contact slide"/>
  <p:tag name="CDT_SLIDE_NAME_GER" val="Kontaktfolie"/>
  <p:tag name="CDT_SLIDE_NAME_SPA" val="Contact slide"/>
  <p:tag name="CDT_SLIDE_NAME_ITA" val="Contact slide"/>
  <p:tag name="CDT_DEFAULT_SLIDE" val="True"/>
  <p:tag name="CDT_INTERSECT_SLIDE" val="False"/>
  <p:tag name="CDT_NAVBARONTHISSLIDE" val="True"/>
  <p:tag name="CDT_DESIGNS_NAME" val="Siemens 2013 – 16:9"/>
  <p:tag name="CDT_MASTERS_NAME" val="Image + Index/Contact"/>
  <p:tag name="CDT_LAYOUT_TYPE" val="32"/>
  <p:tag name="CDT_ORIGINAL_DESIGNS_NAME" val="Siemens 2013 – 16:9"/>
  <p:tag name="CDT_ORIGINAL_MASTERS_NAME" val="Image + Index/Contact"/>
  <p:tag name="CDT_ORIGINAL_LAYOUT_TYPE" val="3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TARGETSHAPE_NEW" val="18"/>
  <p:tag name="CDT_PROT" val="3"/>
  <p:tag name="CDT_PROT_TOP" val="0"/>
  <p:tag name="CDT_PROT_LEFT" val="0"/>
  <p:tag name="CDT_PROT_WIDTH" val="960,5"/>
  <p:tag name="CDT_PROT_HEIGHT" val="99,8750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4"/>
  <p:tag name="CDT_DELETE_ONEVENT_NEWPRES" val="False"/>
  <p:tag name="CDT_TARGETSHAPE_NEW" val="12"/>
  <p:tag name="CDT_PROT" val="3"/>
  <p:tag name="CDT_PROT_TOP" val="111,25"/>
  <p:tag name="CDT_PROT_LEFT" val="366,8501"/>
  <p:tag name="CDT_PROT_WIDTH" val="593,6499"/>
  <p:tag name="CDT_PROT_HEIGHT" val="374,2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DELETE_ONEVENT_NEWPRES" val="False"/>
  <p:tag name="CDT_EXTCOL" val="True"/>
  <p:tag name="CDT_COLTX_NEW" val="25"/>
  <p:tag name="CDT_TARGETSHAPE_NEW" val="4"/>
  <p:tag name="CDT_PROT" val="3"/>
  <p:tag name="CDT_PROT_TOP" val="440,6257"/>
  <p:tag name="CDT_PROT_LEFT" val="366,5"/>
  <p:tag name="CDT_PROT_WIDTH" val="594"/>
  <p:tag name="CDT_PROT_HEIGHT" val="44,8743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10"/>
  <p:tag name="CDT_PROT" val="3"/>
  <p:tag name="CDT_PROT_TOP" val="485,5"/>
  <p:tag name="CDT_PROT_LEFT" val="960,5"/>
  <p:tag name="CDT_PROT_WIDTH" val="0,1250394"/>
  <p:tag name="CDT_PROT_HEIGHT" val="0,166771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DELETE_ONEVENT_NEWPRES" val="False"/>
  <p:tag name="CDT_EXTCOL" val="True"/>
  <p:tag name="CDT_COLTX_NEW" val="25"/>
  <p:tag name="CDT_TARGETSHAPE_NEW" val="10"/>
  <p:tag name="CDT_PROT" val="3"/>
  <p:tag name="CDT_PROT_TOP" val="485,5"/>
  <p:tag name="CDT_PROT_LEFT" val="960,5"/>
  <p:tag name="CDT_PROT_WIDTH" val="0,1250394"/>
  <p:tag name="CDT_PROT_HEIGHT" val="0,1250394"/>
</p:tagLst>
</file>

<file path=ppt/theme/theme1.xml><?xml version="1.0" encoding="utf-8"?>
<a:theme xmlns:a="http://schemas.openxmlformats.org/drawingml/2006/main" name="Siemens 2016 – 16:9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b="1" dirty="0" err="1" smtClean="0">
            <a:solidFill>
              <a:schemeClr val="tx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200" dirty="0" smtClean="0">
            <a:solidFill>
              <a:schemeClr val="tx1"/>
            </a:solidFill>
          </a:defRPr>
        </a:defPPr>
      </a:lstStyle>
    </a:tx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4ppTags>
  <Name>Two rows + Navigation</Name>
  <PpLayout>32</PpLayout>
  <Index>21</Index>
</p4ppTags>
</file>

<file path=customXml/item10.xml><?xml version="1.0" encoding="utf-8"?>
<p4ppTags>
  <Name>Free Content + Navigation</Name>
  <PpLayout>32</PpLayout>
  <Index>16</Index>
</p4ppTags>
</file>

<file path=customXml/item11.xml><?xml version="1.0" encoding="utf-8"?>
<p4ppTags>
  <Name>Two columns</Name>
  <PpLayout>29</PpLayout>
  <Index>12</Index>
</p4ppTags>
</file>

<file path=customXml/item12.xml><?xml version="1.0" encoding="utf-8"?>
<p4ppTags>
  <Name>Four objects + Navigation</Name>
  <PpLayout>32</PpLayout>
  <Index>22</Index>
</p4ppTags>
</file>

<file path=customXml/item13.xml><?xml version="1.0" encoding="utf-8"?>
<p4ppTags>
  <Name>Free Content</Name>
  <PpLayout>11</PpLayout>
  <Index>9</Index>
</p4ppTags>
</file>

<file path=customXml/item14.xml><?xml version="1.0" encoding="utf-8"?>
<p4ppTags>
  <Name>Three columns + Navigation</Name>
  <PpLayout>32</PpLayout>
  <Index>20</Index>
</p4ppTags>
</file>

<file path=customXml/item15.xml><?xml version="1.0" encoding="utf-8"?>
<p4ppTags/>
</file>

<file path=customXml/item16.xml><?xml version="1.0" encoding="utf-8"?>
<p4ppTags>
  <Name>Text + Index</Name>
  <PpLayout>32</PpLayout>
  <Index>8</Index>
</p4ppTags>
</file>

<file path=customXml/item17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B78CED99D763C4FBF0629ABA166C87F" ma:contentTypeVersion="2" ma:contentTypeDescription="Создание документа." ma:contentTypeScope="" ma:versionID="d3f00e39f96b117f1f1f4190a94ad2e9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67b20f4502cf30839fbc396151be949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18.xml><?xml version="1.0" encoding="utf-8"?>
<p4ppTags>
  <Name>Two rows</Name>
  <PpLayout>32</PpLayout>
  <Index>13</Index>
</p4ppTags>
</file>

<file path=customXml/item19.xml><?xml version="1.0" encoding="utf-8"?>
<p4ppTags>
  <Name>One object (large) + Navigation</Name>
  <PpLayout>32</PpLayout>
  <Index>17</Index>
</p4ppTags>
</file>

<file path=customXml/item2.xml><?xml version="1.0" encoding="utf-8"?>
<p4ppTags>
  <Name>One object (large)</Name>
  <PpLayout>16</PpLayout>
  <Index>10</Index>
</p4ppTags>
</file>

<file path=customXml/item3.xml><?xml version="1.0" encoding="utf-8"?>
<p4ppTags>
  <Name>Two columns + Navigation</Name>
  <PpLayout>32</PpLayout>
  <Index>19</Index>
</p4ppTag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6.xml><?xml version="1.0" encoding="utf-8"?>
<p4ppTags>
  <Name>Three columns</Name>
  <PpLayout>32</PpLayout>
  <Index>14</Index>
</p4ppTags>
</file>

<file path=customXml/item7.xml><?xml version="1.0" encoding="utf-8"?>
<p4ppTags>
  <Name>One object (small)</Name>
  <PpLayout>16</PpLayout>
  <Index>11</Index>
</p4ppTags>
</file>

<file path=customXml/item8.xml><?xml version="1.0" encoding="utf-8"?>
<p4ppTags>
  <Name>One object (small) + Navigation</Name>
  <PpLayout>32</PpLayout>
  <Index>18</Index>
</p4ppTags>
</file>

<file path=customXml/item9.xml><?xml version="1.0" encoding="utf-8"?>
<p4ppTags>
  <Name>Four objects</Name>
  <PpLayout>24</PpLayout>
  <Index>15</Index>
</p4ppTags>
</file>

<file path=customXml/itemProps1.xml><?xml version="1.0" encoding="utf-8"?>
<ds:datastoreItem xmlns:ds="http://schemas.openxmlformats.org/officeDocument/2006/customXml" ds:itemID="{6C79E4F8-DCFB-483C-880A-AEEC6AAFC838}">
  <ds:schemaRefs/>
</ds:datastoreItem>
</file>

<file path=customXml/itemProps10.xml><?xml version="1.0" encoding="utf-8"?>
<ds:datastoreItem xmlns:ds="http://schemas.openxmlformats.org/officeDocument/2006/customXml" ds:itemID="{7CC5F709-E74B-4E5F-A728-923D5062EBEF}">
  <ds:schemaRefs/>
</ds:datastoreItem>
</file>

<file path=customXml/itemProps11.xml><?xml version="1.0" encoding="utf-8"?>
<ds:datastoreItem xmlns:ds="http://schemas.openxmlformats.org/officeDocument/2006/customXml" ds:itemID="{1666F4C2-68F5-4840-A44A-1A646C0925A1}">
  <ds:schemaRefs/>
</ds:datastoreItem>
</file>

<file path=customXml/itemProps12.xml><?xml version="1.0" encoding="utf-8"?>
<ds:datastoreItem xmlns:ds="http://schemas.openxmlformats.org/officeDocument/2006/customXml" ds:itemID="{EAB520BC-C6EC-457E-8AB5-55DB67C86858}">
  <ds:schemaRefs/>
</ds:datastoreItem>
</file>

<file path=customXml/itemProps13.xml><?xml version="1.0" encoding="utf-8"?>
<ds:datastoreItem xmlns:ds="http://schemas.openxmlformats.org/officeDocument/2006/customXml" ds:itemID="{D8097D0C-BE3E-4AEC-9593-65CFCCB19297}">
  <ds:schemaRefs/>
</ds:datastoreItem>
</file>

<file path=customXml/itemProps14.xml><?xml version="1.0" encoding="utf-8"?>
<ds:datastoreItem xmlns:ds="http://schemas.openxmlformats.org/officeDocument/2006/customXml" ds:itemID="{85D77EE6-52B7-48BE-9EDB-748F1EBB53DE}">
  <ds:schemaRefs/>
</ds:datastoreItem>
</file>

<file path=customXml/itemProps15.xml><?xml version="1.0" encoding="utf-8"?>
<ds:datastoreItem xmlns:ds="http://schemas.openxmlformats.org/officeDocument/2006/customXml" ds:itemID="{572FBA73-6DBF-45DA-8282-9342320CFAB0}">
  <ds:schemaRefs/>
</ds:datastoreItem>
</file>

<file path=customXml/itemProps16.xml><?xml version="1.0" encoding="utf-8"?>
<ds:datastoreItem xmlns:ds="http://schemas.openxmlformats.org/officeDocument/2006/customXml" ds:itemID="{7E35FEDB-1F0E-4D67-A313-4AC59C26FF29}">
  <ds:schemaRefs/>
</ds:datastoreItem>
</file>

<file path=customXml/itemProps17.xml><?xml version="1.0" encoding="utf-8"?>
<ds:datastoreItem xmlns:ds="http://schemas.openxmlformats.org/officeDocument/2006/customXml" ds:itemID="{24FA0B61-26C7-4BAC-AA09-82D6694ACC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18.xml><?xml version="1.0" encoding="utf-8"?>
<ds:datastoreItem xmlns:ds="http://schemas.openxmlformats.org/officeDocument/2006/customXml" ds:itemID="{38AB8DE4-FD9B-4166-BEC3-3F1753596133}">
  <ds:schemaRefs/>
</ds:datastoreItem>
</file>

<file path=customXml/itemProps19.xml><?xml version="1.0" encoding="utf-8"?>
<ds:datastoreItem xmlns:ds="http://schemas.openxmlformats.org/officeDocument/2006/customXml" ds:itemID="{B27F640E-84DF-4F97-BC70-D045F1E6594F}">
  <ds:schemaRefs/>
</ds:datastoreItem>
</file>

<file path=customXml/itemProps2.xml><?xml version="1.0" encoding="utf-8"?>
<ds:datastoreItem xmlns:ds="http://schemas.openxmlformats.org/officeDocument/2006/customXml" ds:itemID="{80661B8B-A327-44F9-823B-4D9EE0B3EC78}">
  <ds:schemaRefs/>
</ds:datastoreItem>
</file>

<file path=customXml/itemProps3.xml><?xml version="1.0" encoding="utf-8"?>
<ds:datastoreItem xmlns:ds="http://schemas.openxmlformats.org/officeDocument/2006/customXml" ds:itemID="{D7BABA95-BFFE-422B-8591-3271669EEA88}">
  <ds:schemaRefs/>
</ds:datastoreItem>
</file>

<file path=customXml/itemProps4.xml><?xml version="1.0" encoding="utf-8"?>
<ds:datastoreItem xmlns:ds="http://schemas.openxmlformats.org/officeDocument/2006/customXml" ds:itemID="{6747BEC8-AD62-41EF-9F6E-89B73B173E93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7D61904B-064E-4FAE-9336-B147C1DF0613}">
  <ds:schemaRefs>
    <ds:schemaRef ds:uri="http://schemas.microsoft.com/office/2006/metadata/properties"/>
    <ds:schemaRef ds:uri="http://schemas.microsoft.com/sharepoint/v3"/>
  </ds:schemaRefs>
</ds:datastoreItem>
</file>

<file path=customXml/itemProps6.xml><?xml version="1.0" encoding="utf-8"?>
<ds:datastoreItem xmlns:ds="http://schemas.openxmlformats.org/officeDocument/2006/customXml" ds:itemID="{15CF3461-70D1-4B54-AFAB-DAFDA0A238CD}">
  <ds:schemaRefs/>
</ds:datastoreItem>
</file>

<file path=customXml/itemProps7.xml><?xml version="1.0" encoding="utf-8"?>
<ds:datastoreItem xmlns:ds="http://schemas.openxmlformats.org/officeDocument/2006/customXml" ds:itemID="{1618AA06-B22E-4D19-9680-0D7830426729}">
  <ds:schemaRefs/>
</ds:datastoreItem>
</file>

<file path=customXml/itemProps8.xml><?xml version="1.0" encoding="utf-8"?>
<ds:datastoreItem xmlns:ds="http://schemas.openxmlformats.org/officeDocument/2006/customXml" ds:itemID="{D9FE249F-833E-4CF0-BECB-552D01D7DC9E}">
  <ds:schemaRefs/>
</ds:datastoreItem>
</file>

<file path=customXml/itemProps9.xml><?xml version="1.0" encoding="utf-8"?>
<ds:datastoreItem xmlns:ds="http://schemas.openxmlformats.org/officeDocument/2006/customXml" ds:itemID="{1581BFFB-B4CE-47A8-BE77-DC1339B1E5A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SIM_PPT_2007_16x9_DEU_V2_0_0_BASIC.pptx</Template>
  <TotalTime>518</TotalTime>
  <Words>190</Words>
  <Application>Microsoft Office PowerPoint</Application>
  <PresentationFormat>Произвольный</PresentationFormat>
  <Paragraphs>73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Siemens 2016 – 16:9</vt:lpstr>
      <vt:lpstr>Инновационный центр”SAP”  Адрес объекта: Космодамианская набережная, дом 52 строение 7 Площадь, 16 270 кв.м</vt:lpstr>
      <vt:lpstr>Инновационный центр “SAP”</vt:lpstr>
      <vt:lpstr>Инновационный центр “SAP”</vt:lpstr>
      <vt:lpstr>Инновационный центр “SAP”</vt:lpstr>
      <vt:lpstr>Инновационный центр “SAP”  </vt:lpstr>
    </vt:vector>
  </TitlesOfParts>
  <Company>SIEMENS AG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Siemens Corporate Design PowerPoint-Templates</dc:title>
  <dc:creator>Kashkarov, Alexander</dc:creator>
  <cp:lastModifiedBy>Andrey</cp:lastModifiedBy>
  <cp:revision>101</cp:revision>
  <cp:lastPrinted>2012-10-29T09:59:01Z</cp:lastPrinted>
  <dcterms:created xsi:type="dcterms:W3CDTF">2006-04-07T10:01:45Z</dcterms:created>
  <dcterms:modified xsi:type="dcterms:W3CDTF">2019-08-05T08:17:49Z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Deutsch</vt:lpwstr>
  </property>
  <property fmtid="{D5CDD505-2E9C-101B-9397-08002B2CF9AE}" pid="3" name="Release date">
    <vt:lpwstr>February 2016</vt:lpwstr>
  </property>
  <property fmtid="{D5CDD505-2E9C-101B-9397-08002B2CF9AE}" pid="4" name="Office version">
    <vt:lpwstr>2007/2010</vt:lpwstr>
  </property>
  <property fmtid="{D5CDD505-2E9C-101B-9397-08002B2CF9AE}" pid="5" name="Release version">
    <vt:lpwstr>1.1</vt:lpwstr>
  </property>
  <property fmtid="{D5CDD505-2E9C-101B-9397-08002B2CF9AE}" pid="6" name="ContentTypeId">
    <vt:lpwstr>0x010100DB78CED99D763C4FBF0629ABA166C87F</vt:lpwstr>
  </property>
  <property fmtid="{D5CDD505-2E9C-101B-9397-08002B2CF9AE}" pid="7" name="_AdHocReviewCycleID">
    <vt:i4>-1067151860</vt:i4>
  </property>
  <property fmtid="{D5CDD505-2E9C-101B-9397-08002B2CF9AE}" pid="8" name="_NewReviewCycle">
    <vt:lpwstr/>
  </property>
  <property fmtid="{D5CDD505-2E9C-101B-9397-08002B2CF9AE}" pid="9" name="_EmailSubject">
    <vt:lpwstr>шаблон опросника для получения информации по референс-объектам</vt:lpwstr>
  </property>
  <property fmtid="{D5CDD505-2E9C-101B-9397-08002B2CF9AE}" pid="10" name="_AuthorEmail">
    <vt:lpwstr>alexander.kashkarov@siemens.com</vt:lpwstr>
  </property>
  <property fmtid="{D5CDD505-2E9C-101B-9397-08002B2CF9AE}" pid="11" name="_AuthorEmailDisplayName">
    <vt:lpwstr>Kashkarov, Alexander</vt:lpwstr>
  </property>
  <property fmtid="{D5CDD505-2E9C-101B-9397-08002B2CF9AE}" pid="12" name="_PreviousAdHocReviewCycleID">
    <vt:i4>1634096811</vt:i4>
  </property>
</Properties>
</file>